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0" r:id="rId3"/>
    <p:sldId id="256" r:id="rId4"/>
    <p:sldId id="257" r:id="rId5"/>
    <p:sldId id="258" r:id="rId6"/>
    <p:sldId id="259" r:id="rId7"/>
    <p:sldId id="261" r:id="rId8"/>
    <p:sldId id="262" r:id="rId9"/>
    <p:sldId id="263" r:id="rId10"/>
    <p:sldId id="264" r:id="rId11"/>
    <p:sldId id="265" r:id="rId12"/>
    <p:sldId id="266" r:id="rId13"/>
    <p:sldId id="267" r:id="rId14"/>
    <p:sldId id="268" r:id="rId15"/>
    <p:sldId id="269" r:id="rId16"/>
    <p:sldId id="270" r:id="rId17"/>
    <p:sldId id="272" r:id="rId18"/>
    <p:sldId id="271" r:id="rId1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73" d="100"/>
          <a:sy n="73" d="100"/>
        </p:scale>
        <p:origin x="-46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AT"/>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FC89BCBD-D282-4C0F-B29D-667DE81A8DE2}" type="datetimeFigureOut">
              <a:rPr lang="de-AT" smtClean="0"/>
              <a:t>02.05.2016</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8E45292F-4842-4AA8-95DB-B8DEB338FB60}" type="slidenum">
              <a:rPr lang="de-AT" smtClean="0"/>
              <a:t>‹Nr.›</a:t>
            </a:fld>
            <a:endParaRPr lang="de-AT"/>
          </a:p>
        </p:txBody>
      </p:sp>
    </p:spTree>
    <p:extLst>
      <p:ext uri="{BB962C8B-B14F-4D97-AF65-F5344CB8AC3E}">
        <p14:creationId xmlns:p14="http://schemas.microsoft.com/office/powerpoint/2010/main" val="1783244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FC89BCBD-D282-4C0F-B29D-667DE81A8DE2}" type="datetimeFigureOut">
              <a:rPr lang="de-AT" smtClean="0"/>
              <a:t>02.05.2016</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8E45292F-4842-4AA8-95DB-B8DEB338FB60}" type="slidenum">
              <a:rPr lang="de-AT" smtClean="0"/>
              <a:t>‹Nr.›</a:t>
            </a:fld>
            <a:endParaRPr lang="de-AT"/>
          </a:p>
        </p:txBody>
      </p:sp>
    </p:spTree>
    <p:extLst>
      <p:ext uri="{BB962C8B-B14F-4D97-AF65-F5344CB8AC3E}">
        <p14:creationId xmlns:p14="http://schemas.microsoft.com/office/powerpoint/2010/main" val="3712859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FC89BCBD-D282-4C0F-B29D-667DE81A8DE2}" type="datetimeFigureOut">
              <a:rPr lang="de-AT" smtClean="0"/>
              <a:t>02.05.2016</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8E45292F-4842-4AA8-95DB-B8DEB338FB60}" type="slidenum">
              <a:rPr lang="de-AT" smtClean="0"/>
              <a:t>‹Nr.›</a:t>
            </a:fld>
            <a:endParaRPr lang="de-AT"/>
          </a:p>
        </p:txBody>
      </p:sp>
    </p:spTree>
    <p:extLst>
      <p:ext uri="{BB962C8B-B14F-4D97-AF65-F5344CB8AC3E}">
        <p14:creationId xmlns:p14="http://schemas.microsoft.com/office/powerpoint/2010/main" val="2706584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339"/>
            <a:ext cx="12192000" cy="6794029"/>
          </a:xfrm>
          <a:prstGeom prst="rect">
            <a:avLst/>
          </a:prstGeom>
        </p:spPr>
      </p:pic>
      <p:pic>
        <p:nvPicPr>
          <p:cNvPr id="1026" name="Picture 2" descr="C:\Users\Jilka\Dropbox\Projekte allgemein, Fotos, Logos\Logos\Logo_noe.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01920" y="5620785"/>
            <a:ext cx="946968" cy="8747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Jilka\Dropbox\Projekte allgemein, Fotos, Logos\Logos\noerregional_4c_small.jp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353387" y="6382527"/>
            <a:ext cx="2328672" cy="381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ilka\Dropbox\Projekte allgemein, Fotos, Logos\Logos\Original - groß.JP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609601" y="5586557"/>
            <a:ext cx="1197281" cy="118136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ilka\Dropbox\Projekte allgemein, Fotos, Logos\Logos\GenNoe_RGB_blauHG.jp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8873068" y="6477225"/>
            <a:ext cx="1921933" cy="24425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Jilka\Dropbox\Projekte allgemein, Fotos, Logos\Logos\CI Hintergrund_Kernland_frei.png"/>
          <p:cNvPicPr>
            <a:picLocks noChangeAspect="1" noChangeArrowheads="1"/>
          </p:cNvPicPr>
          <p:nvPr userDrawn="1"/>
        </p:nvPicPr>
        <p:blipFill rotWithShape="1">
          <a:blip r:embed="rId7" cstate="email">
            <a:extLst>
              <a:ext uri="{28A0092B-C50C-407E-A947-70E740481C1C}">
                <a14:useLocalDpi xmlns:a14="http://schemas.microsoft.com/office/drawing/2010/main"/>
              </a:ext>
            </a:extLst>
          </a:blip>
          <a:srcRect/>
          <a:stretch/>
        </p:blipFill>
        <p:spPr bwMode="auto">
          <a:xfrm flipH="1">
            <a:off x="9465733" y="-5339"/>
            <a:ext cx="2726267" cy="6863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23167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AT" smtClean="0"/>
              <a:t>Mastertitelformat bearbeiten</a:t>
            </a:r>
            <a:endParaRPr lang="de-DE"/>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AT" smtClean="0"/>
              <a:t>Mastertextformat bearbeiten</a:t>
            </a:r>
          </a:p>
        </p:txBody>
      </p:sp>
      <p:sp>
        <p:nvSpPr>
          <p:cNvPr id="4" name="Datumsplatzhalter 3"/>
          <p:cNvSpPr>
            <a:spLocks noGrp="1"/>
          </p:cNvSpPr>
          <p:nvPr>
            <p:ph type="dt" sz="half" idx="10"/>
          </p:nvPr>
        </p:nvSpPr>
        <p:spPr/>
        <p:txBody>
          <a:bodyPr/>
          <a:lstStyle/>
          <a:p>
            <a:fld id="{A594C80C-398A-D143-8F55-345F5B7921EA}" type="datetimeFigureOut">
              <a:rPr lang="de-DE" smtClean="0">
                <a:solidFill>
                  <a:prstClr val="black">
                    <a:tint val="75000"/>
                  </a:prstClr>
                </a:solidFill>
              </a:rPr>
              <a:pPr/>
              <a:t>02.05.2016</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DE2A844-5C93-494D-860C-3E74C207E4A8}"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30886411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5" name="Datumsplatzhalter 4"/>
          <p:cNvSpPr>
            <a:spLocks noGrp="1"/>
          </p:cNvSpPr>
          <p:nvPr>
            <p:ph type="dt" sz="half" idx="10"/>
          </p:nvPr>
        </p:nvSpPr>
        <p:spPr/>
        <p:txBody>
          <a:bodyPr/>
          <a:lstStyle/>
          <a:p>
            <a:fld id="{A594C80C-398A-D143-8F55-345F5B7921EA}" type="datetimeFigureOut">
              <a:rPr lang="de-DE" smtClean="0">
                <a:solidFill>
                  <a:prstClr val="black">
                    <a:tint val="75000"/>
                  </a:prstClr>
                </a:solidFill>
              </a:rPr>
              <a:pPr/>
              <a:t>02.05.2016</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DE2A844-5C93-494D-860C-3E74C207E4A8}"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80428469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AT" smtClean="0"/>
              <a:t>Mastertitelformat bearbeiten</a:t>
            </a:r>
            <a:endParaRPr lang="de-DE"/>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7" name="Datumsplatzhalter 6"/>
          <p:cNvSpPr>
            <a:spLocks noGrp="1"/>
          </p:cNvSpPr>
          <p:nvPr>
            <p:ph type="dt" sz="half" idx="10"/>
          </p:nvPr>
        </p:nvSpPr>
        <p:spPr/>
        <p:txBody>
          <a:bodyPr/>
          <a:lstStyle/>
          <a:p>
            <a:fld id="{A594C80C-398A-D143-8F55-345F5B7921EA}" type="datetimeFigureOut">
              <a:rPr lang="de-DE" smtClean="0">
                <a:solidFill>
                  <a:prstClr val="black">
                    <a:tint val="75000"/>
                  </a:prstClr>
                </a:solidFill>
              </a:rPr>
              <a:pPr/>
              <a:t>02.05.2016</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6DE2A844-5C93-494D-860C-3E74C207E4A8}"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658457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Datumsplatzhalter 2"/>
          <p:cNvSpPr>
            <a:spLocks noGrp="1"/>
          </p:cNvSpPr>
          <p:nvPr>
            <p:ph type="dt" sz="half" idx="10"/>
          </p:nvPr>
        </p:nvSpPr>
        <p:spPr/>
        <p:txBody>
          <a:bodyPr/>
          <a:lstStyle/>
          <a:p>
            <a:fld id="{A594C80C-398A-D143-8F55-345F5B7921EA}" type="datetimeFigureOut">
              <a:rPr lang="de-DE" smtClean="0">
                <a:solidFill>
                  <a:prstClr val="black">
                    <a:tint val="75000"/>
                  </a:prstClr>
                </a:solidFill>
              </a:rPr>
              <a:pPr/>
              <a:t>02.05.2016</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6DE2A844-5C93-494D-860C-3E74C207E4A8}"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57771898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594C80C-398A-D143-8F55-345F5B7921EA}" type="datetimeFigureOut">
              <a:rPr lang="de-DE" smtClean="0">
                <a:solidFill>
                  <a:prstClr val="black">
                    <a:tint val="75000"/>
                  </a:prstClr>
                </a:solidFill>
              </a:rPr>
              <a:pPr/>
              <a:t>02.05.2016</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6DE2A844-5C93-494D-860C-3E74C207E4A8}"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89381527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A594C80C-398A-D143-8F55-345F5B7921EA}" type="datetimeFigureOut">
              <a:rPr lang="de-DE" smtClean="0">
                <a:solidFill>
                  <a:prstClr val="black">
                    <a:tint val="75000"/>
                  </a:prstClr>
                </a:solidFill>
              </a:rPr>
              <a:pPr/>
              <a:t>02.05.2016</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6DE2A844-5C93-494D-860C-3E74C207E4A8}"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89898678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AT" smtClean="0"/>
              <a:t>Mastertitelformat bearbeiten</a:t>
            </a:r>
            <a:endParaRPr lang="de-DE"/>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5" name="Datumsplatzhalter 4"/>
          <p:cNvSpPr>
            <a:spLocks noGrp="1"/>
          </p:cNvSpPr>
          <p:nvPr>
            <p:ph type="dt" sz="half" idx="10"/>
          </p:nvPr>
        </p:nvSpPr>
        <p:spPr/>
        <p:txBody>
          <a:bodyPr/>
          <a:lstStyle/>
          <a:p>
            <a:fld id="{A594C80C-398A-D143-8F55-345F5B7921EA}" type="datetimeFigureOut">
              <a:rPr lang="de-DE" smtClean="0">
                <a:solidFill>
                  <a:prstClr val="black">
                    <a:tint val="75000"/>
                  </a:prstClr>
                </a:solidFill>
              </a:rPr>
              <a:pPr/>
              <a:t>02.05.2016</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DE2A844-5C93-494D-860C-3E74C207E4A8}"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76249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FC89BCBD-D282-4C0F-B29D-667DE81A8DE2}" type="datetimeFigureOut">
              <a:rPr lang="de-AT" smtClean="0"/>
              <a:t>02.05.2016</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8E45292F-4842-4AA8-95DB-B8DEB338FB60}" type="slidenum">
              <a:rPr lang="de-AT" smtClean="0"/>
              <a:t>‹Nr.›</a:t>
            </a:fld>
            <a:endParaRPr lang="de-AT"/>
          </a:p>
        </p:txBody>
      </p:sp>
    </p:spTree>
    <p:extLst>
      <p:ext uri="{BB962C8B-B14F-4D97-AF65-F5344CB8AC3E}">
        <p14:creationId xmlns:p14="http://schemas.microsoft.com/office/powerpoint/2010/main" val="2290466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AT" smtClean="0"/>
              <a:t>Mastertitelformat bearbeiten</a:t>
            </a:r>
            <a:endParaRPr lang="de-DE"/>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5" name="Datumsplatzhalter 4"/>
          <p:cNvSpPr>
            <a:spLocks noGrp="1"/>
          </p:cNvSpPr>
          <p:nvPr>
            <p:ph type="dt" sz="half" idx="10"/>
          </p:nvPr>
        </p:nvSpPr>
        <p:spPr/>
        <p:txBody>
          <a:bodyPr/>
          <a:lstStyle/>
          <a:p>
            <a:fld id="{A594C80C-398A-D143-8F55-345F5B7921EA}" type="datetimeFigureOut">
              <a:rPr lang="de-DE" smtClean="0">
                <a:solidFill>
                  <a:prstClr val="black">
                    <a:tint val="75000"/>
                  </a:prstClr>
                </a:solidFill>
              </a:rPr>
              <a:pPr/>
              <a:t>02.05.2016</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DE2A844-5C93-494D-860C-3E74C207E4A8}"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213373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10"/>
          </p:nvPr>
        </p:nvSpPr>
        <p:spPr/>
        <p:txBody>
          <a:bodyPr/>
          <a:lstStyle/>
          <a:p>
            <a:fld id="{A594C80C-398A-D143-8F55-345F5B7921EA}" type="datetimeFigureOut">
              <a:rPr lang="de-DE" smtClean="0">
                <a:solidFill>
                  <a:prstClr val="black">
                    <a:tint val="75000"/>
                  </a:prstClr>
                </a:solidFill>
              </a:rPr>
              <a:pPr/>
              <a:t>02.05.2016</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DE2A844-5C93-494D-860C-3E74C207E4A8}"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728283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AT" smtClean="0"/>
              <a:t>Mastertitelformat bearbeiten</a:t>
            </a:r>
            <a:endParaRPr lang="de-DE"/>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10"/>
          </p:nvPr>
        </p:nvSpPr>
        <p:spPr/>
        <p:txBody>
          <a:bodyPr/>
          <a:lstStyle/>
          <a:p>
            <a:fld id="{A594C80C-398A-D143-8F55-345F5B7921EA}" type="datetimeFigureOut">
              <a:rPr lang="de-DE" smtClean="0">
                <a:solidFill>
                  <a:prstClr val="black">
                    <a:tint val="75000"/>
                  </a:prstClr>
                </a:solidFill>
              </a:rPr>
              <a:pPr/>
              <a:t>02.05.2016</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DE2A844-5C93-494D-860C-3E74C207E4A8}"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37483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AT"/>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FC89BCBD-D282-4C0F-B29D-667DE81A8DE2}" type="datetimeFigureOut">
              <a:rPr lang="de-AT" smtClean="0"/>
              <a:t>02.05.2016</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8E45292F-4842-4AA8-95DB-B8DEB338FB60}" type="slidenum">
              <a:rPr lang="de-AT" smtClean="0"/>
              <a:t>‹Nr.›</a:t>
            </a:fld>
            <a:endParaRPr lang="de-AT"/>
          </a:p>
        </p:txBody>
      </p:sp>
    </p:spTree>
    <p:extLst>
      <p:ext uri="{BB962C8B-B14F-4D97-AF65-F5344CB8AC3E}">
        <p14:creationId xmlns:p14="http://schemas.microsoft.com/office/powerpoint/2010/main" val="2411260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FC89BCBD-D282-4C0F-B29D-667DE81A8DE2}" type="datetimeFigureOut">
              <a:rPr lang="de-AT" smtClean="0"/>
              <a:t>02.05.2016</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8E45292F-4842-4AA8-95DB-B8DEB338FB60}" type="slidenum">
              <a:rPr lang="de-AT" smtClean="0"/>
              <a:t>‹Nr.›</a:t>
            </a:fld>
            <a:endParaRPr lang="de-AT"/>
          </a:p>
        </p:txBody>
      </p:sp>
    </p:spTree>
    <p:extLst>
      <p:ext uri="{BB962C8B-B14F-4D97-AF65-F5344CB8AC3E}">
        <p14:creationId xmlns:p14="http://schemas.microsoft.com/office/powerpoint/2010/main" val="4195143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AT"/>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FC89BCBD-D282-4C0F-B29D-667DE81A8DE2}" type="datetimeFigureOut">
              <a:rPr lang="de-AT" smtClean="0"/>
              <a:t>02.05.2016</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8E45292F-4842-4AA8-95DB-B8DEB338FB60}" type="slidenum">
              <a:rPr lang="de-AT" smtClean="0"/>
              <a:t>‹Nr.›</a:t>
            </a:fld>
            <a:endParaRPr lang="de-AT"/>
          </a:p>
        </p:txBody>
      </p:sp>
    </p:spTree>
    <p:extLst>
      <p:ext uri="{BB962C8B-B14F-4D97-AF65-F5344CB8AC3E}">
        <p14:creationId xmlns:p14="http://schemas.microsoft.com/office/powerpoint/2010/main" val="892275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FC89BCBD-D282-4C0F-B29D-667DE81A8DE2}" type="datetimeFigureOut">
              <a:rPr lang="de-AT" smtClean="0"/>
              <a:t>02.05.2016</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8E45292F-4842-4AA8-95DB-B8DEB338FB60}" type="slidenum">
              <a:rPr lang="de-AT" smtClean="0"/>
              <a:t>‹Nr.›</a:t>
            </a:fld>
            <a:endParaRPr lang="de-AT"/>
          </a:p>
        </p:txBody>
      </p:sp>
    </p:spTree>
    <p:extLst>
      <p:ext uri="{BB962C8B-B14F-4D97-AF65-F5344CB8AC3E}">
        <p14:creationId xmlns:p14="http://schemas.microsoft.com/office/powerpoint/2010/main" val="1449929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C89BCBD-D282-4C0F-B29D-667DE81A8DE2}" type="datetimeFigureOut">
              <a:rPr lang="de-AT" smtClean="0"/>
              <a:t>02.05.2016</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8E45292F-4842-4AA8-95DB-B8DEB338FB60}" type="slidenum">
              <a:rPr lang="de-AT" smtClean="0"/>
              <a:t>‹Nr.›</a:t>
            </a:fld>
            <a:endParaRPr lang="de-AT"/>
          </a:p>
        </p:txBody>
      </p:sp>
    </p:spTree>
    <p:extLst>
      <p:ext uri="{BB962C8B-B14F-4D97-AF65-F5344CB8AC3E}">
        <p14:creationId xmlns:p14="http://schemas.microsoft.com/office/powerpoint/2010/main" val="1872104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AT"/>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FC89BCBD-D282-4C0F-B29D-667DE81A8DE2}" type="datetimeFigureOut">
              <a:rPr lang="de-AT" smtClean="0"/>
              <a:t>02.05.2016</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8E45292F-4842-4AA8-95DB-B8DEB338FB60}" type="slidenum">
              <a:rPr lang="de-AT" smtClean="0"/>
              <a:t>‹Nr.›</a:t>
            </a:fld>
            <a:endParaRPr lang="de-AT"/>
          </a:p>
        </p:txBody>
      </p:sp>
    </p:spTree>
    <p:extLst>
      <p:ext uri="{BB962C8B-B14F-4D97-AF65-F5344CB8AC3E}">
        <p14:creationId xmlns:p14="http://schemas.microsoft.com/office/powerpoint/2010/main" val="3748608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AT"/>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FC89BCBD-D282-4C0F-B29D-667DE81A8DE2}" type="datetimeFigureOut">
              <a:rPr lang="de-AT" smtClean="0"/>
              <a:t>02.05.2016</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8E45292F-4842-4AA8-95DB-B8DEB338FB60}" type="slidenum">
              <a:rPr lang="de-AT" smtClean="0"/>
              <a:t>‹Nr.›</a:t>
            </a:fld>
            <a:endParaRPr lang="de-AT"/>
          </a:p>
        </p:txBody>
      </p:sp>
    </p:spTree>
    <p:extLst>
      <p:ext uri="{BB962C8B-B14F-4D97-AF65-F5344CB8AC3E}">
        <p14:creationId xmlns:p14="http://schemas.microsoft.com/office/powerpoint/2010/main" val="3256709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jpeg"/><Relationship Id="rId2" Type="http://schemas.openxmlformats.org/officeDocument/2006/relationships/slideLayout" Target="../slideLayouts/slideLayout13.xml"/><Relationship Id="rId16"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5000">
              <a:schemeClr val="accent6">
                <a:lumMod val="40000"/>
                <a:lumOff val="60000"/>
              </a:schemeClr>
            </a:gs>
            <a:gs pos="53000">
              <a:schemeClr val="accent6">
                <a:lumMod val="95000"/>
                <a:lumOff val="5000"/>
              </a:schemeClr>
            </a:gs>
            <a:gs pos="91000">
              <a:schemeClr val="accent6">
                <a:lumMod val="6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89BCBD-D282-4C0F-B29D-667DE81A8DE2}" type="datetimeFigureOut">
              <a:rPr lang="de-AT" smtClean="0"/>
              <a:t>02.05.2016</a:t>
            </a:fld>
            <a:endParaRPr lang="de-AT"/>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45292F-4842-4AA8-95DB-B8DEB338FB60}" type="slidenum">
              <a:rPr lang="de-AT" smtClean="0"/>
              <a:t>‹Nr.›</a:t>
            </a:fld>
            <a:endParaRPr lang="de-AT"/>
          </a:p>
        </p:txBody>
      </p:sp>
    </p:spTree>
    <p:extLst>
      <p:ext uri="{BB962C8B-B14F-4D97-AF65-F5344CB8AC3E}">
        <p14:creationId xmlns:p14="http://schemas.microsoft.com/office/powerpoint/2010/main" val="3512080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5000">
              <a:schemeClr val="accent6">
                <a:lumMod val="40000"/>
                <a:lumOff val="60000"/>
              </a:schemeClr>
            </a:gs>
            <a:gs pos="53000">
              <a:schemeClr val="accent6">
                <a:lumMod val="95000"/>
                <a:lumOff val="5000"/>
              </a:schemeClr>
            </a:gs>
            <a:gs pos="91000">
              <a:schemeClr val="accent6">
                <a:lumMod val="6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Mastertitelformat bearbeiten</a:t>
            </a:r>
            <a:endParaRPr lang="de-DE"/>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err="1" smtClean="0"/>
              <a:t>Mastertextformat</a:t>
            </a:r>
            <a:r>
              <a:rPr lang="en-US" dirty="0" smtClean="0"/>
              <a:t> </a:t>
            </a:r>
            <a:r>
              <a:rPr lang="en-US" dirty="0" err="1" smtClean="0"/>
              <a:t>bearbeiten</a:t>
            </a:r>
            <a:endParaRPr lang="en-US" dirty="0" smtClean="0"/>
          </a:p>
          <a:p>
            <a:pPr lvl="1"/>
            <a:r>
              <a:rPr lang="en-US" dirty="0" err="1" smtClean="0"/>
              <a:t>Zweite</a:t>
            </a:r>
            <a:r>
              <a:rPr lang="en-US" dirty="0" smtClean="0"/>
              <a:t> </a:t>
            </a:r>
            <a:r>
              <a:rPr lang="en-US" dirty="0" err="1" smtClean="0"/>
              <a:t>Ebene</a:t>
            </a:r>
            <a:endParaRPr lang="en-US" dirty="0" smtClean="0"/>
          </a:p>
          <a:p>
            <a:pPr lvl="2"/>
            <a:r>
              <a:rPr lang="en-US" dirty="0" err="1" smtClean="0"/>
              <a:t>Dritte</a:t>
            </a:r>
            <a:r>
              <a:rPr lang="en-US" dirty="0" smtClean="0"/>
              <a:t> </a:t>
            </a:r>
            <a:r>
              <a:rPr lang="en-US" dirty="0" err="1" smtClean="0"/>
              <a:t>Ebene</a:t>
            </a:r>
            <a:endParaRPr lang="en-US" dirty="0" smtClean="0"/>
          </a:p>
          <a:p>
            <a:pPr lvl="3"/>
            <a:r>
              <a:rPr lang="en-US" dirty="0" err="1" smtClean="0"/>
              <a:t>Vierte</a:t>
            </a:r>
            <a:r>
              <a:rPr lang="en-US" dirty="0" smtClean="0"/>
              <a:t> </a:t>
            </a:r>
            <a:r>
              <a:rPr lang="en-US" dirty="0" err="1" smtClean="0"/>
              <a:t>Ebene</a:t>
            </a:r>
            <a:endParaRPr lang="en-US" dirty="0" smtClean="0"/>
          </a:p>
          <a:p>
            <a:pPr lvl="4"/>
            <a:r>
              <a:rPr lang="en-US" dirty="0" err="1" smtClean="0"/>
              <a:t>Fünfte</a:t>
            </a:r>
            <a:r>
              <a:rPr lang="en-US" dirty="0" smtClean="0"/>
              <a:t> </a:t>
            </a:r>
            <a:r>
              <a:rPr lang="en-US" dirty="0" err="1" smtClean="0"/>
              <a:t>Ebene</a:t>
            </a:r>
            <a:endParaRPr lang="de-DE" dirty="0"/>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594C80C-398A-D143-8F55-345F5B7921EA}" type="datetimeFigureOut">
              <a:rPr lang="de-DE" smtClean="0">
                <a:solidFill>
                  <a:prstClr val="black">
                    <a:tint val="75000"/>
                  </a:prstClr>
                </a:solidFill>
              </a:rPr>
              <a:pPr defTabSz="457200"/>
              <a:t>02.05.2016</a:t>
            </a:fld>
            <a:endParaRPr lang="de-DE">
              <a:solidFill>
                <a:prstClr val="black">
                  <a:tint val="75000"/>
                </a:prstClr>
              </a:solidFill>
            </a:endParaRPr>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de-DE">
              <a:solidFill>
                <a:prstClr val="black">
                  <a:tint val="75000"/>
                </a:prstClr>
              </a:solidFill>
            </a:endParaRPr>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DE2A844-5C93-494D-860C-3E74C207E4A8}" type="slidenum">
              <a:rPr lang="de-DE" smtClean="0">
                <a:solidFill>
                  <a:prstClr val="black">
                    <a:tint val="75000"/>
                  </a:prstClr>
                </a:solidFill>
              </a:rPr>
              <a:pPr defTabSz="457200"/>
              <a:t>‹Nr.›</a:t>
            </a:fld>
            <a:endParaRPr lang="de-DE">
              <a:solidFill>
                <a:prstClr val="black">
                  <a:tint val="75000"/>
                </a:prstClr>
              </a:solidFill>
            </a:endParaRPr>
          </a:p>
        </p:txBody>
      </p:sp>
      <p:pic>
        <p:nvPicPr>
          <p:cNvPr id="7" name="Grafik 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5339"/>
            <a:ext cx="12192000" cy="6794029"/>
          </a:xfrm>
          <a:prstGeom prst="rect">
            <a:avLst/>
          </a:prstGeom>
        </p:spPr>
      </p:pic>
      <p:pic>
        <p:nvPicPr>
          <p:cNvPr id="8" name="Picture 2" descr="C:\Users\Jilka\Dropbox\Projekte allgemein, Fotos, Logos\Logos\Logo_noe.jpg"/>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9901920" y="5620785"/>
            <a:ext cx="946968" cy="8747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Users\Jilka\Dropbox\Projekte allgemein, Fotos, Logos\Logos\noerregional_4c_small.jpg"/>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6353387" y="6382527"/>
            <a:ext cx="2328672" cy="381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Jilka\Dropbox\Projekte allgemein, Fotos, Logos\Logos\Original - groß.JPG"/>
          <p:cNvPicPr>
            <a:picLocks noChangeAspect="1"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609601" y="5586557"/>
            <a:ext cx="1197281" cy="11813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Jilka\Dropbox\Projekte allgemein, Fotos, Logos\Logos\GenNoe_RGB_blauHG.jpg"/>
          <p:cNvPicPr>
            <a:picLocks noChangeAspect="1" noChangeArrowheads="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8873068" y="6477225"/>
            <a:ext cx="1921933" cy="2442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descr="C:\Users\Jilka\Dropbox\Projekte allgemein, Fotos, Logos\Logos\CI Hintergrund_Kernland_frei.png"/>
          <p:cNvPicPr>
            <a:picLocks noChangeAspect="1" noChangeArrowheads="1"/>
          </p:cNvPicPr>
          <p:nvPr userDrawn="1"/>
        </p:nvPicPr>
        <p:blipFill rotWithShape="1">
          <a:blip r:embed="rId18" cstate="email">
            <a:extLst>
              <a:ext uri="{28A0092B-C50C-407E-A947-70E740481C1C}">
                <a14:useLocalDpi xmlns:a14="http://schemas.microsoft.com/office/drawing/2010/main"/>
              </a:ext>
            </a:extLst>
          </a:blip>
          <a:srcRect/>
          <a:stretch/>
        </p:blipFill>
        <p:spPr bwMode="auto">
          <a:xfrm flipH="1">
            <a:off x="9465733" y="-5339"/>
            <a:ext cx="2726267" cy="6863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9240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11.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12.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image" Target="../media/image63.jpeg"/><Relationship Id="rId1" Type="http://schemas.openxmlformats.org/officeDocument/2006/relationships/slideLayout" Target="../slideLayouts/slideLayout7.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13.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74.jpeg"/><Relationship Id="rId2" Type="http://schemas.openxmlformats.org/officeDocument/2006/relationships/image" Target="../media/image69.jpeg"/><Relationship Id="rId1" Type="http://schemas.openxmlformats.org/officeDocument/2006/relationships/slideLayout" Target="../slideLayouts/slideLayout7.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14.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79.jpeg"/><Relationship Id="rId2" Type="http://schemas.openxmlformats.org/officeDocument/2006/relationships/image" Target="../media/image75.jpeg"/><Relationship Id="rId1" Type="http://schemas.openxmlformats.org/officeDocument/2006/relationships/slideLayout" Target="../slideLayouts/slideLayout7.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15.xml.rels><?xml version="1.0" encoding="UTF-8" standalone="yes"?>
<Relationships xmlns="http://schemas.openxmlformats.org/package/2006/relationships"><Relationship Id="rId3" Type="http://schemas.openxmlformats.org/officeDocument/2006/relationships/image" Target="../media/image81.jpeg"/><Relationship Id="rId7" Type="http://schemas.openxmlformats.org/officeDocument/2006/relationships/image" Target="../media/image85.jpeg"/><Relationship Id="rId2" Type="http://schemas.openxmlformats.org/officeDocument/2006/relationships/image" Target="../media/image80.jpeg"/><Relationship Id="rId1" Type="http://schemas.openxmlformats.org/officeDocument/2006/relationships/slideLayout" Target="../slideLayouts/slideLayout7.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s>
</file>

<file path=ppt/slides/_rels/slide1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7.xml"/><Relationship Id="rId5" Type="http://schemas.openxmlformats.org/officeDocument/2006/relationships/image" Target="../media/image89.jpeg"/><Relationship Id="rId4" Type="http://schemas.openxmlformats.org/officeDocument/2006/relationships/image" Target="../media/image8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9.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58673" y="1012404"/>
            <a:ext cx="4873122" cy="4956281"/>
          </a:xfrm>
          <a:prstGeom prst="rect">
            <a:avLst/>
          </a:prstGeom>
        </p:spPr>
      </p:pic>
    </p:spTree>
    <p:extLst>
      <p:ext uri="{BB962C8B-B14F-4D97-AF65-F5344CB8AC3E}">
        <p14:creationId xmlns:p14="http://schemas.microsoft.com/office/powerpoint/2010/main" val="2623913931"/>
      </p:ext>
    </p:extLst>
  </p:cSld>
  <p:clrMapOvr>
    <a:masterClrMapping/>
  </p:clrMapOvr>
  <mc:AlternateContent xmlns:mc="http://schemas.openxmlformats.org/markup-compatibility/2006" xmlns:p14="http://schemas.microsoft.com/office/powerpoint/2010/main">
    <mc:Choice Requires="p14">
      <p:transition spd="slow" p14:dur="2000" advTm="6855"/>
    </mc:Choice>
    <mc:Fallback xmlns="">
      <p:transition spd="slow" advTm="685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6689" y="611865"/>
            <a:ext cx="3780000" cy="2598750"/>
          </a:xfrm>
          <a:prstGeom prst="rect">
            <a:avLst/>
          </a:prstGeom>
        </p:spPr>
      </p:pic>
      <p:pic>
        <p:nvPicPr>
          <p:cNvPr id="3" name="Grafik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8186" y="3732244"/>
            <a:ext cx="3780000" cy="2569077"/>
          </a:xfrm>
          <a:prstGeom prst="rect">
            <a:avLst/>
          </a:prstGeom>
        </p:spPr>
      </p:pic>
      <p:pic>
        <p:nvPicPr>
          <p:cNvPr id="4" name="Grafik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8186" y="611865"/>
            <a:ext cx="3780000" cy="2607196"/>
          </a:xfrm>
          <a:prstGeom prst="rect">
            <a:avLst/>
          </a:prstGeom>
        </p:spPr>
      </p:pic>
      <p:pic>
        <p:nvPicPr>
          <p:cNvPr id="5" name="Grafik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05192" y="611865"/>
            <a:ext cx="3780000" cy="2598750"/>
          </a:xfrm>
          <a:prstGeom prst="rect">
            <a:avLst/>
          </a:prstGeom>
        </p:spPr>
      </p:pic>
      <p:pic>
        <p:nvPicPr>
          <p:cNvPr id="6" name="Grafik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05192" y="3702571"/>
            <a:ext cx="3780000" cy="2598750"/>
          </a:xfrm>
          <a:prstGeom prst="rect">
            <a:avLst/>
          </a:prstGeom>
        </p:spPr>
      </p:pic>
      <p:sp>
        <p:nvSpPr>
          <p:cNvPr id="7" name="Textfeld 6"/>
          <p:cNvSpPr txBox="1"/>
          <p:nvPr/>
        </p:nvSpPr>
        <p:spPr>
          <a:xfrm>
            <a:off x="8836090" y="3287316"/>
            <a:ext cx="2509935" cy="338554"/>
          </a:xfrm>
          <a:prstGeom prst="rect">
            <a:avLst/>
          </a:prstGeom>
          <a:noFill/>
        </p:spPr>
        <p:txBody>
          <a:bodyPr wrap="square" rtlCol="0">
            <a:spAutoFit/>
          </a:bodyPr>
          <a:lstStyle/>
          <a:p>
            <a:r>
              <a:rPr lang="de-AT" sz="1600" dirty="0" smtClean="0"/>
              <a:t>Ottenschlag, LFS im Schloss</a:t>
            </a:r>
            <a:endParaRPr lang="de-AT" sz="1600" dirty="0"/>
          </a:p>
        </p:txBody>
      </p:sp>
      <p:sp>
        <p:nvSpPr>
          <p:cNvPr id="8" name="Textfeld 7"/>
          <p:cNvSpPr txBox="1"/>
          <p:nvPr/>
        </p:nvSpPr>
        <p:spPr>
          <a:xfrm>
            <a:off x="660623" y="3287316"/>
            <a:ext cx="2995126" cy="338554"/>
          </a:xfrm>
          <a:prstGeom prst="rect">
            <a:avLst/>
          </a:prstGeom>
          <a:noFill/>
        </p:spPr>
        <p:txBody>
          <a:bodyPr wrap="square" rtlCol="0">
            <a:spAutoFit/>
          </a:bodyPr>
          <a:lstStyle/>
          <a:p>
            <a:r>
              <a:rPr lang="de-AT" sz="1600" dirty="0" smtClean="0"/>
              <a:t>Armschlag/Sallingberg, Mohnwirt </a:t>
            </a:r>
            <a:endParaRPr lang="de-AT" sz="1600" dirty="0"/>
          </a:p>
        </p:txBody>
      </p:sp>
      <p:sp>
        <p:nvSpPr>
          <p:cNvPr id="9" name="Textfeld 8"/>
          <p:cNvSpPr txBox="1"/>
          <p:nvPr/>
        </p:nvSpPr>
        <p:spPr>
          <a:xfrm>
            <a:off x="4700423" y="3287316"/>
            <a:ext cx="2752531" cy="338554"/>
          </a:xfrm>
          <a:prstGeom prst="rect">
            <a:avLst/>
          </a:prstGeom>
          <a:noFill/>
        </p:spPr>
        <p:txBody>
          <a:bodyPr wrap="square" rtlCol="0">
            <a:spAutoFit/>
          </a:bodyPr>
          <a:lstStyle/>
          <a:p>
            <a:r>
              <a:rPr lang="de-AT" sz="1600" dirty="0" smtClean="0"/>
              <a:t>Albrechtsberg, Gasthaus </a:t>
            </a:r>
            <a:r>
              <a:rPr lang="de-AT" sz="1600" dirty="0" err="1" smtClean="0"/>
              <a:t>Enne</a:t>
            </a:r>
            <a:endParaRPr lang="de-AT" sz="1600" dirty="0"/>
          </a:p>
        </p:txBody>
      </p:sp>
      <p:pic>
        <p:nvPicPr>
          <p:cNvPr id="10" name="Grafik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07992" y="3702571"/>
            <a:ext cx="3545023" cy="2598750"/>
          </a:xfrm>
          <a:prstGeom prst="rect">
            <a:avLst/>
          </a:prstGeom>
        </p:spPr>
      </p:pic>
    </p:spTree>
    <p:extLst>
      <p:ext uri="{BB962C8B-B14F-4D97-AF65-F5344CB8AC3E}">
        <p14:creationId xmlns:p14="http://schemas.microsoft.com/office/powerpoint/2010/main" val="2878447665"/>
      </p:ext>
    </p:extLst>
  </p:cSld>
  <p:clrMapOvr>
    <a:masterClrMapping/>
  </p:clrMapOvr>
  <p:transition spd="slow" advTm="9690">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9890" y="866506"/>
            <a:ext cx="3780000" cy="2835000"/>
          </a:xfrm>
          <a:prstGeom prst="rect">
            <a:avLst/>
          </a:prstGeom>
        </p:spPr>
      </p:pic>
      <p:pic>
        <p:nvPicPr>
          <p:cNvPr id="5" name="Grafik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1926" y="3829302"/>
            <a:ext cx="3780000" cy="2835000"/>
          </a:xfrm>
          <a:prstGeom prst="rect">
            <a:avLst/>
          </a:prstGeom>
        </p:spPr>
      </p:pic>
      <p:pic>
        <p:nvPicPr>
          <p:cNvPr id="6" name="Grafik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70908" y="866506"/>
            <a:ext cx="3780000" cy="2835000"/>
          </a:xfrm>
          <a:prstGeom prst="rect">
            <a:avLst/>
          </a:prstGeom>
        </p:spPr>
      </p:pic>
      <p:pic>
        <p:nvPicPr>
          <p:cNvPr id="7" name="Grafik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32944" y="3829302"/>
            <a:ext cx="3780000" cy="2835000"/>
          </a:xfrm>
          <a:prstGeom prst="rect">
            <a:avLst/>
          </a:prstGeom>
        </p:spPr>
      </p:pic>
      <p:pic>
        <p:nvPicPr>
          <p:cNvPr id="8" name="Grafik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0908" y="3829302"/>
            <a:ext cx="3780000" cy="2835000"/>
          </a:xfrm>
          <a:prstGeom prst="rect">
            <a:avLst/>
          </a:prstGeom>
        </p:spPr>
      </p:pic>
      <p:pic>
        <p:nvPicPr>
          <p:cNvPr id="9" name="Grafik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41926" y="866506"/>
            <a:ext cx="3780000" cy="2835000"/>
          </a:xfrm>
          <a:prstGeom prst="rect">
            <a:avLst/>
          </a:prstGeom>
        </p:spPr>
      </p:pic>
      <p:sp>
        <p:nvSpPr>
          <p:cNvPr id="10" name="Textfeld 9"/>
          <p:cNvSpPr txBox="1"/>
          <p:nvPr/>
        </p:nvSpPr>
        <p:spPr>
          <a:xfrm>
            <a:off x="3182154" y="94722"/>
            <a:ext cx="6139543" cy="707886"/>
          </a:xfrm>
          <a:prstGeom prst="rect">
            <a:avLst/>
          </a:prstGeom>
          <a:noFill/>
        </p:spPr>
        <p:txBody>
          <a:bodyPr wrap="square" rtlCol="0">
            <a:spAutoFit/>
          </a:bodyPr>
          <a:lstStyle/>
          <a:p>
            <a:r>
              <a:rPr lang="de-AT" sz="2000" dirty="0" smtClean="0"/>
              <a:t>Auch die Folgetreffen sind gut besucht – die Senioren wissen, wie man sich eine schöne Zeit macht.</a:t>
            </a:r>
            <a:endParaRPr lang="de-AT" sz="2000" dirty="0"/>
          </a:p>
        </p:txBody>
      </p:sp>
    </p:spTree>
    <p:extLst>
      <p:ext uri="{BB962C8B-B14F-4D97-AF65-F5344CB8AC3E}">
        <p14:creationId xmlns:p14="http://schemas.microsoft.com/office/powerpoint/2010/main" val="207050461"/>
      </p:ext>
    </p:extLst>
  </p:cSld>
  <p:clrMapOvr>
    <a:masterClrMapping/>
  </p:clrMapOvr>
  <p:transition spd="slow" advTm="7690">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512" y="330280"/>
            <a:ext cx="3780000" cy="2598750"/>
          </a:xfrm>
          <a:prstGeom prst="rect">
            <a:avLst/>
          </a:prstGeom>
        </p:spPr>
      </p:pic>
      <p:pic>
        <p:nvPicPr>
          <p:cNvPr id="3" name="Grafik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512" y="3446503"/>
            <a:ext cx="3780000" cy="2598750"/>
          </a:xfrm>
          <a:prstGeom prst="rect">
            <a:avLst/>
          </a:prstGeom>
        </p:spPr>
      </p:pic>
      <p:pic>
        <p:nvPicPr>
          <p:cNvPr id="4" name="Grafik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93750" y="3705891"/>
            <a:ext cx="3780000" cy="2835000"/>
          </a:xfrm>
          <a:prstGeom prst="rect">
            <a:avLst/>
          </a:prstGeom>
        </p:spPr>
      </p:pic>
      <p:pic>
        <p:nvPicPr>
          <p:cNvPr id="5" name="Grafik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93750" y="611503"/>
            <a:ext cx="3780000" cy="2835000"/>
          </a:xfrm>
          <a:prstGeom prst="rect">
            <a:avLst/>
          </a:prstGeom>
        </p:spPr>
      </p:pic>
      <p:pic>
        <p:nvPicPr>
          <p:cNvPr id="6" name="Grafik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66988" y="330280"/>
            <a:ext cx="3780000" cy="2835000"/>
          </a:xfrm>
          <a:prstGeom prst="rect">
            <a:avLst/>
          </a:prstGeom>
        </p:spPr>
      </p:pic>
      <p:pic>
        <p:nvPicPr>
          <p:cNvPr id="7" name="Grafik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66988" y="3446503"/>
            <a:ext cx="3780000" cy="2835000"/>
          </a:xfrm>
          <a:prstGeom prst="rect">
            <a:avLst/>
          </a:prstGeom>
        </p:spPr>
      </p:pic>
    </p:spTree>
    <p:extLst>
      <p:ext uri="{BB962C8B-B14F-4D97-AF65-F5344CB8AC3E}">
        <p14:creationId xmlns:p14="http://schemas.microsoft.com/office/powerpoint/2010/main" val="219746537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9610">
        <p15:prstTrans prst="peelOff"/>
      </p:transition>
    </mc:Choice>
    <mc:Fallback>
      <p:transition spd="slow" advTm="961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93931" y="3561184"/>
            <a:ext cx="3780000" cy="2598750"/>
          </a:xfrm>
          <a:prstGeom prst="rect">
            <a:avLst/>
          </a:prstGeom>
        </p:spPr>
      </p:pic>
      <p:pic>
        <p:nvPicPr>
          <p:cNvPr id="3" name="Grafik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93200" y="322616"/>
            <a:ext cx="3780000" cy="2598750"/>
          </a:xfrm>
          <a:prstGeom prst="rect">
            <a:avLst/>
          </a:prstGeom>
        </p:spPr>
      </p:pic>
      <p:pic>
        <p:nvPicPr>
          <p:cNvPr id="4" name="Grafik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93931" y="494271"/>
            <a:ext cx="3780000" cy="2598750"/>
          </a:xfrm>
          <a:prstGeom prst="rect">
            <a:avLst/>
          </a:prstGeom>
        </p:spPr>
      </p:pic>
      <p:pic>
        <p:nvPicPr>
          <p:cNvPr id="5" name="Grafik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4662" y="322616"/>
            <a:ext cx="3780000" cy="2598750"/>
          </a:xfrm>
          <a:prstGeom prst="rect">
            <a:avLst/>
          </a:prstGeom>
        </p:spPr>
      </p:pic>
      <p:pic>
        <p:nvPicPr>
          <p:cNvPr id="6" name="Grafik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6556" y="3319624"/>
            <a:ext cx="3780000" cy="2598750"/>
          </a:xfrm>
          <a:prstGeom prst="rect">
            <a:avLst/>
          </a:prstGeom>
        </p:spPr>
      </p:pic>
      <p:pic>
        <p:nvPicPr>
          <p:cNvPr id="7" name="Grafik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91306" y="3319624"/>
            <a:ext cx="3780000" cy="2598750"/>
          </a:xfrm>
          <a:prstGeom prst="rect">
            <a:avLst/>
          </a:prstGeom>
        </p:spPr>
      </p:pic>
    </p:spTree>
    <p:extLst>
      <p:ext uri="{BB962C8B-B14F-4D97-AF65-F5344CB8AC3E}">
        <p14:creationId xmlns:p14="http://schemas.microsoft.com/office/powerpoint/2010/main" val="408671987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12121">
        <p15:prstTrans prst="peelOff"/>
      </p:transition>
    </mc:Choice>
    <mc:Fallback>
      <p:transition spd="slow" advTm="12121">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1248" y="3641505"/>
            <a:ext cx="3780000" cy="2561868"/>
          </a:xfrm>
          <a:prstGeom prst="rect">
            <a:avLst/>
          </a:prstGeom>
        </p:spPr>
      </p:pic>
      <p:pic>
        <p:nvPicPr>
          <p:cNvPr id="5" name="Grafik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71195" y="604536"/>
            <a:ext cx="3780000" cy="2598750"/>
          </a:xfrm>
          <a:prstGeom prst="rect">
            <a:avLst/>
          </a:prstGeom>
        </p:spPr>
      </p:pic>
      <p:pic>
        <p:nvPicPr>
          <p:cNvPr id="6" name="Grafik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1248" y="604536"/>
            <a:ext cx="3780000" cy="2598750"/>
          </a:xfrm>
          <a:prstGeom prst="rect">
            <a:avLst/>
          </a:prstGeom>
        </p:spPr>
      </p:pic>
      <p:pic>
        <p:nvPicPr>
          <p:cNvPr id="8" name="Grafik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171195" y="3641505"/>
            <a:ext cx="3780000" cy="2649003"/>
          </a:xfrm>
          <a:prstGeom prst="rect">
            <a:avLst/>
          </a:prstGeom>
        </p:spPr>
      </p:pic>
      <p:pic>
        <p:nvPicPr>
          <p:cNvPr id="9" name="Grafik 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179264" y="3641504"/>
            <a:ext cx="3761879" cy="2649003"/>
          </a:xfrm>
          <a:prstGeom prst="rect">
            <a:avLst/>
          </a:prstGeom>
        </p:spPr>
      </p:pic>
      <p:pic>
        <p:nvPicPr>
          <p:cNvPr id="10" name="Grafik 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161142" y="587828"/>
            <a:ext cx="3780000" cy="2615457"/>
          </a:xfrm>
          <a:prstGeom prst="rect">
            <a:avLst/>
          </a:prstGeom>
        </p:spPr>
      </p:pic>
    </p:spTree>
    <p:extLst>
      <p:ext uri="{BB962C8B-B14F-4D97-AF65-F5344CB8AC3E}">
        <p14:creationId xmlns:p14="http://schemas.microsoft.com/office/powerpoint/2010/main" val="245688139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9542">
        <p15:prstTrans prst="peelOff"/>
      </p:transition>
    </mc:Choice>
    <mc:Fallback>
      <p:transition spd="slow" advTm="9542">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1538" y="3715715"/>
            <a:ext cx="3780000" cy="2835000"/>
          </a:xfrm>
          <a:prstGeom prst="rect">
            <a:avLst/>
          </a:prstGeom>
        </p:spPr>
      </p:pic>
      <p:pic>
        <p:nvPicPr>
          <p:cNvPr id="3" name="Grafik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7437" y="487324"/>
            <a:ext cx="3780000" cy="2835000"/>
          </a:xfrm>
          <a:prstGeom prst="rect">
            <a:avLst/>
          </a:prstGeom>
        </p:spPr>
      </p:pic>
      <p:pic>
        <p:nvPicPr>
          <p:cNvPr id="4" name="Grafik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04487" y="3715715"/>
            <a:ext cx="3780000" cy="2835000"/>
          </a:xfrm>
          <a:prstGeom prst="rect">
            <a:avLst/>
          </a:prstGeom>
        </p:spPr>
      </p:pic>
      <p:pic>
        <p:nvPicPr>
          <p:cNvPr id="5" name="Grafik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77437" y="3715715"/>
            <a:ext cx="3780000" cy="2835000"/>
          </a:xfrm>
          <a:prstGeom prst="rect">
            <a:avLst/>
          </a:prstGeom>
        </p:spPr>
      </p:pic>
      <p:pic>
        <p:nvPicPr>
          <p:cNvPr id="6" name="Grafik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04487" y="487324"/>
            <a:ext cx="3780000" cy="2835000"/>
          </a:xfrm>
          <a:prstGeom prst="rect">
            <a:avLst/>
          </a:prstGeom>
        </p:spPr>
      </p:pic>
      <p:pic>
        <p:nvPicPr>
          <p:cNvPr id="7" name="Grafik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1538" y="487324"/>
            <a:ext cx="3780000" cy="2835000"/>
          </a:xfrm>
          <a:prstGeom prst="rect">
            <a:avLst/>
          </a:prstGeom>
        </p:spPr>
      </p:pic>
    </p:spTree>
    <p:extLst>
      <p:ext uri="{BB962C8B-B14F-4D97-AF65-F5344CB8AC3E}">
        <p14:creationId xmlns:p14="http://schemas.microsoft.com/office/powerpoint/2010/main" val="282947492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12667">
        <p15:prstTrans prst="peelOff"/>
      </p:transition>
    </mc:Choice>
    <mc:Fallback>
      <p:transition spd="slow" advTm="12667">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78837" y="307530"/>
            <a:ext cx="2700000" cy="3857824"/>
          </a:xfrm>
          <a:prstGeom prst="rect">
            <a:avLst/>
          </a:prstGeom>
        </p:spPr>
      </p:pic>
      <p:pic>
        <p:nvPicPr>
          <p:cNvPr id="3" name="Grafik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67224" y="307530"/>
            <a:ext cx="4628372" cy="3051490"/>
          </a:xfrm>
          <a:prstGeom prst="rect">
            <a:avLst/>
          </a:prstGeom>
        </p:spPr>
      </p:pic>
      <p:pic>
        <p:nvPicPr>
          <p:cNvPr id="4" name="Grafik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3983" y="737291"/>
            <a:ext cx="3420000" cy="4662594"/>
          </a:xfrm>
          <a:prstGeom prst="rect">
            <a:avLst/>
          </a:prstGeom>
        </p:spPr>
      </p:pic>
      <p:pic>
        <p:nvPicPr>
          <p:cNvPr id="5" name="Grafik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167224" y="3676259"/>
            <a:ext cx="4629386" cy="2943403"/>
          </a:xfrm>
          <a:prstGeom prst="rect">
            <a:avLst/>
          </a:prstGeom>
        </p:spPr>
      </p:pic>
      <p:sp>
        <p:nvSpPr>
          <p:cNvPr id="6" name="Textfeld 5"/>
          <p:cNvSpPr txBox="1"/>
          <p:nvPr/>
        </p:nvSpPr>
        <p:spPr>
          <a:xfrm>
            <a:off x="693052" y="5477078"/>
            <a:ext cx="2761861" cy="369332"/>
          </a:xfrm>
          <a:prstGeom prst="rect">
            <a:avLst/>
          </a:prstGeom>
          <a:noFill/>
        </p:spPr>
        <p:txBody>
          <a:bodyPr wrap="square" rtlCol="0">
            <a:spAutoFit/>
          </a:bodyPr>
          <a:lstStyle/>
          <a:p>
            <a:r>
              <a:rPr lang="de-AT" dirty="0" smtClean="0"/>
              <a:t>Auch Werbung ist wichtig!</a:t>
            </a:r>
            <a:endParaRPr lang="de-AT" dirty="0"/>
          </a:p>
        </p:txBody>
      </p:sp>
    </p:spTree>
    <p:extLst>
      <p:ext uri="{BB962C8B-B14F-4D97-AF65-F5344CB8AC3E}">
        <p14:creationId xmlns:p14="http://schemas.microsoft.com/office/powerpoint/2010/main" val="2445173599"/>
      </p:ext>
    </p:extLst>
  </p:cSld>
  <p:clrMapOvr>
    <a:masterClrMapping/>
  </p:clrMapOvr>
  <p:transition spd="slow" advTm="8353">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343608" y="905067"/>
            <a:ext cx="9554547" cy="4801314"/>
          </a:xfrm>
          <a:prstGeom prst="rect">
            <a:avLst/>
          </a:prstGeom>
          <a:noFill/>
        </p:spPr>
        <p:txBody>
          <a:bodyPr wrap="square" rtlCol="0">
            <a:spAutoFit/>
          </a:bodyPr>
          <a:lstStyle/>
          <a:p>
            <a:r>
              <a:rPr lang="de-AT" sz="2400" dirty="0" smtClean="0"/>
              <a:t>Unser Projekt hat einen überwältigenden Anfang genommen – viel Dank und Lob dafür gebührt unseren engagierten Wirten und ihrer guten Küche.</a:t>
            </a:r>
          </a:p>
          <a:p>
            <a:endParaRPr lang="de-AT" sz="2400" dirty="0" smtClean="0"/>
          </a:p>
          <a:p>
            <a:r>
              <a:rPr lang="de-AT" sz="2400" dirty="0" smtClean="0"/>
              <a:t>Zwischen 1. Februar und 28. April haben </a:t>
            </a:r>
            <a:r>
              <a:rPr lang="de-AT" sz="2400" b="1" dirty="0" smtClean="0"/>
              <a:t>1026</a:t>
            </a:r>
            <a:r>
              <a:rPr lang="de-AT" sz="2400" dirty="0" smtClean="0"/>
              <a:t> Personen das </a:t>
            </a:r>
            <a:r>
              <a:rPr lang="de-AT" sz="2400" dirty="0" err="1" smtClean="0"/>
              <a:t>MahlZeit</a:t>
            </a:r>
            <a:r>
              <a:rPr lang="de-AT" sz="2400" dirty="0" smtClean="0"/>
              <a:t>-Angebot genutzt.</a:t>
            </a:r>
          </a:p>
          <a:p>
            <a:endParaRPr lang="de-AT" sz="2400" dirty="0" smtClean="0"/>
          </a:p>
          <a:p>
            <a:r>
              <a:rPr lang="de-AT" sz="2400" dirty="0" smtClean="0"/>
              <a:t>Unser nächstes Ziel ist, dieses Angebot zu einem fixen Alltagsbestandteil im Waldviertler Kernland zu machen. Wir freuen uns auf eine weitere Zusammenarbeit und eure Anregungen und Ideen.</a:t>
            </a:r>
          </a:p>
          <a:p>
            <a:endParaRPr lang="de-AT" sz="2400" dirty="0" smtClean="0"/>
          </a:p>
          <a:p>
            <a:endParaRPr lang="de-AT" dirty="0" smtClean="0"/>
          </a:p>
          <a:p>
            <a:pPr algn="ctr"/>
            <a:r>
              <a:rPr lang="de-AT" sz="4800" dirty="0" smtClean="0">
                <a:solidFill>
                  <a:schemeClr val="accent4"/>
                </a:solidFill>
                <a:effectLst>
                  <a:outerShdw blurRad="38100" dist="38100" dir="2700000" algn="tl">
                    <a:srgbClr val="000000">
                      <a:alpha val="43137"/>
                    </a:srgbClr>
                  </a:outerShdw>
                </a:effectLst>
                <a:latin typeface="Lucida Calligraphy" panose="03010101010101010101" pitchFamily="66" charset="0"/>
              </a:rPr>
              <a:t>Vielen herzlichen Dank!</a:t>
            </a:r>
            <a:endParaRPr lang="de-AT" sz="4800" dirty="0">
              <a:solidFill>
                <a:schemeClr val="accent4"/>
              </a:solidFill>
              <a:effectLst>
                <a:outerShdw blurRad="38100" dist="38100" dir="2700000" algn="tl">
                  <a:srgbClr val="000000">
                    <a:alpha val="43137"/>
                  </a:srgbClr>
                </a:outerShdw>
              </a:effectLst>
              <a:latin typeface="Lucida Calligraphy" panose="03010101010101010101" pitchFamily="66" charset="0"/>
            </a:endParaRPr>
          </a:p>
        </p:txBody>
      </p:sp>
    </p:spTree>
    <p:extLst>
      <p:ext uri="{BB962C8B-B14F-4D97-AF65-F5344CB8AC3E}">
        <p14:creationId xmlns:p14="http://schemas.microsoft.com/office/powerpoint/2010/main" val="2374129675"/>
      </p:ext>
    </p:extLst>
  </p:cSld>
  <p:clrMapOvr>
    <a:masterClrMapping/>
  </p:clrMapOvr>
  <mc:AlternateContent xmlns:mc="http://schemas.openxmlformats.org/markup-compatibility/2006" xmlns:p14="http://schemas.microsoft.com/office/powerpoint/2010/main">
    <mc:Choice Requires="p14">
      <p:transition spd="slow" p14:dur="3400" advTm="15586">
        <p14:reveal/>
      </p:transition>
    </mc:Choice>
    <mc:Fallback xmlns="">
      <p:transition spd="slow" advTm="15586">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21080" y="325181"/>
            <a:ext cx="4104000" cy="3008519"/>
          </a:xfrm>
          <a:prstGeom prst="rect">
            <a:avLst/>
          </a:prstGeom>
        </p:spPr>
      </p:pic>
      <p:pic>
        <p:nvPicPr>
          <p:cNvPr id="6" name="Grafik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5701" y="3316034"/>
            <a:ext cx="4104000" cy="3008519"/>
          </a:xfrm>
          <a:prstGeom prst="rect">
            <a:avLst/>
          </a:prstGeom>
        </p:spPr>
      </p:pic>
      <p:pic>
        <p:nvPicPr>
          <p:cNvPr id="8" name="Grafik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075455">
            <a:off x="3868506" y="2345627"/>
            <a:ext cx="4320000" cy="3166868"/>
          </a:xfrm>
          <a:prstGeom prst="rect">
            <a:avLst/>
          </a:prstGeom>
        </p:spPr>
      </p:pic>
      <p:sp>
        <p:nvSpPr>
          <p:cNvPr id="4" name="Textfeld 3"/>
          <p:cNvSpPr txBox="1"/>
          <p:nvPr/>
        </p:nvSpPr>
        <p:spPr>
          <a:xfrm>
            <a:off x="690466" y="709129"/>
            <a:ext cx="5924938" cy="1631216"/>
          </a:xfrm>
          <a:prstGeom prst="rect">
            <a:avLst/>
          </a:prstGeom>
          <a:noFill/>
        </p:spPr>
        <p:txBody>
          <a:bodyPr wrap="square" rtlCol="0">
            <a:spAutoFit/>
          </a:bodyPr>
          <a:lstStyle/>
          <a:p>
            <a:r>
              <a:rPr lang="de-AT" sz="2000" dirty="0" smtClean="0"/>
              <a:t>Nach den Förderzusagen vom FGÖ und dem Land Niederösterreich starteten wir das Projekt </a:t>
            </a:r>
            <a:r>
              <a:rPr lang="de-AT" sz="2000" dirty="0" err="1" smtClean="0"/>
              <a:t>MahlZeit</a:t>
            </a:r>
            <a:r>
              <a:rPr lang="de-AT" sz="2000" dirty="0" smtClean="0"/>
              <a:t>! am 1. Juli. Bei einem </a:t>
            </a:r>
            <a:r>
              <a:rPr lang="de-AT" sz="2000" i="1" dirty="0" smtClean="0"/>
              <a:t>sehr anstrengenden </a:t>
            </a:r>
            <a:r>
              <a:rPr lang="de-AT" sz="2000" dirty="0" smtClean="0"/>
              <a:t>Workshop am </a:t>
            </a:r>
            <a:r>
              <a:rPr lang="de-AT" sz="2000" dirty="0" err="1" smtClean="0"/>
              <a:t>Edlesberger</a:t>
            </a:r>
            <a:r>
              <a:rPr lang="de-AT" sz="2000" dirty="0" smtClean="0"/>
              <a:t> See wurden Ideen und Maßnahmenvorschläge zusammen getragen.</a:t>
            </a:r>
          </a:p>
        </p:txBody>
      </p:sp>
      <p:pic>
        <p:nvPicPr>
          <p:cNvPr id="5" name="Grafik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21080" y="3519722"/>
            <a:ext cx="4104000" cy="3008519"/>
          </a:xfrm>
          <a:prstGeom prst="rect">
            <a:avLst/>
          </a:prstGeom>
        </p:spPr>
      </p:pic>
    </p:spTree>
    <p:custDataLst>
      <p:tags r:id="rId1"/>
    </p:custDataLst>
    <p:extLst>
      <p:ext uri="{BB962C8B-B14F-4D97-AF65-F5344CB8AC3E}">
        <p14:creationId xmlns:p14="http://schemas.microsoft.com/office/powerpoint/2010/main" val="2269139495"/>
      </p:ext>
    </p:extLst>
  </p:cSld>
  <p:clrMapOvr>
    <a:masterClrMapping/>
  </p:clrMapOvr>
  <p:transition spd="slow" advTm="11879">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250"/>
                                        <p:tgtEl>
                                          <p:spTgt spid="8"/>
                                        </p:tgtEl>
                                      </p:cBhvr>
                                    </p:animEffect>
                                    <p:anim calcmode="lin" valueType="num">
                                      <p:cBhvr>
                                        <p:cTn id="8" dur="1250" fill="hold"/>
                                        <p:tgtEl>
                                          <p:spTgt spid="8"/>
                                        </p:tgtEl>
                                        <p:attrNameLst>
                                          <p:attrName>ppt_x</p:attrName>
                                        </p:attrNameLst>
                                      </p:cBhvr>
                                      <p:tavLst>
                                        <p:tav tm="0">
                                          <p:val>
                                            <p:strVal val="#ppt_x"/>
                                          </p:val>
                                        </p:tav>
                                        <p:tav tm="100000">
                                          <p:val>
                                            <p:strVal val="#ppt_x"/>
                                          </p:val>
                                        </p:tav>
                                      </p:tavLst>
                                    </p:anim>
                                    <p:anim calcmode="lin" valueType="num">
                                      <p:cBhvr>
                                        <p:cTn id="9" dur="1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268964" y="839756"/>
            <a:ext cx="4413380" cy="523220"/>
          </a:xfrm>
          <a:prstGeom prst="rect">
            <a:avLst/>
          </a:prstGeom>
          <a:noFill/>
        </p:spPr>
        <p:txBody>
          <a:bodyPr wrap="square" rtlCol="0">
            <a:spAutoFit/>
          </a:bodyPr>
          <a:lstStyle/>
          <a:p>
            <a:r>
              <a:rPr lang="de-AT" sz="2800" dirty="0" smtClean="0">
                <a:solidFill>
                  <a:schemeClr val="accent4"/>
                </a:solidFill>
                <a:effectLst>
                  <a:outerShdw blurRad="38100" dist="38100" dir="2700000" algn="tl">
                    <a:srgbClr val="000000">
                      <a:alpha val="43137"/>
                    </a:srgbClr>
                  </a:outerShdw>
                </a:effectLst>
                <a:latin typeface="Lucida Calligraphy" panose="03010101010101010101" pitchFamily="66" charset="0"/>
              </a:rPr>
              <a:t>Kickoff am 1. Oktober</a:t>
            </a:r>
            <a:endParaRPr lang="de-AT" sz="2800" dirty="0">
              <a:solidFill>
                <a:schemeClr val="accent4"/>
              </a:solidFill>
              <a:effectLst>
                <a:outerShdw blurRad="38100" dist="38100" dir="2700000" algn="tl">
                  <a:srgbClr val="000000">
                    <a:alpha val="43137"/>
                  </a:srgbClr>
                </a:outerShdw>
              </a:effectLst>
              <a:latin typeface="Lucida Calligraphy" panose="03010101010101010101" pitchFamily="66" charset="0"/>
            </a:endParaRPr>
          </a:p>
        </p:txBody>
      </p:sp>
      <p:sp>
        <p:nvSpPr>
          <p:cNvPr id="3" name="Textfeld 2"/>
          <p:cNvSpPr txBox="1"/>
          <p:nvPr/>
        </p:nvSpPr>
        <p:spPr>
          <a:xfrm>
            <a:off x="737118" y="1689040"/>
            <a:ext cx="5887616" cy="1477328"/>
          </a:xfrm>
          <a:prstGeom prst="rect">
            <a:avLst/>
          </a:prstGeom>
          <a:noFill/>
        </p:spPr>
        <p:txBody>
          <a:bodyPr wrap="square" rtlCol="0">
            <a:spAutoFit/>
          </a:bodyPr>
          <a:lstStyle/>
          <a:p>
            <a:r>
              <a:rPr lang="de-AT" dirty="0" smtClean="0"/>
              <a:t>Nach drei Monaten Recherche und Vorbereitung waren wir soweit, das Projekt der Öffentlichkeit vorzustellen. Gemeinsam mit den Projekten „Frauen vernetzen“ und „Schnelles Internet“ fand eine große Auftaktveranstaltung im Schloss Ottenschlag statt.</a:t>
            </a:r>
            <a:endParaRPr lang="de-AT" dirty="0"/>
          </a:p>
        </p:txBody>
      </p:sp>
      <p:pic>
        <p:nvPicPr>
          <p:cNvPr id="4" name="Grafi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3895" y="3528469"/>
            <a:ext cx="3599688" cy="2520696"/>
          </a:xfrm>
          <a:prstGeom prst="rect">
            <a:avLst/>
          </a:prstGeom>
        </p:spPr>
      </p:pic>
      <p:pic>
        <p:nvPicPr>
          <p:cNvPr id="5" name="Grafik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16619" y="626811"/>
            <a:ext cx="3788229" cy="2652723"/>
          </a:xfrm>
          <a:prstGeom prst="rect">
            <a:avLst/>
          </a:prstGeom>
        </p:spPr>
      </p:pic>
      <p:pic>
        <p:nvPicPr>
          <p:cNvPr id="6" name="Grafik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10136" y="3550058"/>
            <a:ext cx="3599688" cy="2520696"/>
          </a:xfrm>
          <a:prstGeom prst="rect">
            <a:avLst/>
          </a:prstGeom>
        </p:spPr>
      </p:pic>
      <p:pic>
        <p:nvPicPr>
          <p:cNvPr id="7" name="Grafik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865708" y="3550058"/>
            <a:ext cx="3960000" cy="2593911"/>
          </a:xfrm>
          <a:prstGeom prst="rect">
            <a:avLst/>
          </a:prstGeom>
        </p:spPr>
      </p:pic>
    </p:spTree>
    <p:extLst>
      <p:ext uri="{BB962C8B-B14F-4D97-AF65-F5344CB8AC3E}">
        <p14:creationId xmlns:p14="http://schemas.microsoft.com/office/powerpoint/2010/main" val="1182265509"/>
      </p:ext>
    </p:extLst>
  </p:cSld>
  <p:clrMapOvr>
    <a:masterClrMapping/>
  </p:clrMapOvr>
  <mc:AlternateContent xmlns:mc="http://schemas.openxmlformats.org/markup-compatibility/2006" xmlns:p14="http://schemas.microsoft.com/office/powerpoint/2010/main">
    <mc:Choice Requires="p14">
      <p:transition spd="slow" p14:dur="1250" advTm="12804">
        <p:wipe/>
      </p:transition>
    </mc:Choice>
    <mc:Fallback xmlns="">
      <p:transition spd="slow" advTm="12804">
        <p:wip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0168">
            <a:off x="8264841" y="3696901"/>
            <a:ext cx="3599688" cy="2520696"/>
          </a:xfrm>
          <a:prstGeom prst="rect">
            <a:avLst/>
          </a:prstGeom>
        </p:spPr>
      </p:pic>
      <p:pic>
        <p:nvPicPr>
          <p:cNvPr id="3" name="Grafik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64841" y="866315"/>
            <a:ext cx="3599688" cy="2520696"/>
          </a:xfrm>
          <a:prstGeom prst="rect">
            <a:avLst/>
          </a:prstGeom>
        </p:spPr>
      </p:pic>
      <p:pic>
        <p:nvPicPr>
          <p:cNvPr id="4" name="Grafik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08626" y="387349"/>
            <a:ext cx="3780000" cy="2579916"/>
          </a:xfrm>
          <a:prstGeom prst="rect">
            <a:avLst/>
          </a:prstGeom>
        </p:spPr>
      </p:pic>
      <p:pic>
        <p:nvPicPr>
          <p:cNvPr id="5" name="Grafik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30157" y="699796"/>
            <a:ext cx="3780000" cy="2528596"/>
          </a:xfrm>
          <a:prstGeom prst="rect">
            <a:avLst/>
          </a:prstGeom>
        </p:spPr>
      </p:pic>
      <p:pic>
        <p:nvPicPr>
          <p:cNvPr id="6" name="Grafik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1397886">
            <a:off x="330157" y="3683620"/>
            <a:ext cx="3780000" cy="2547257"/>
          </a:xfrm>
          <a:prstGeom prst="rect">
            <a:avLst/>
          </a:prstGeom>
        </p:spPr>
      </p:pic>
      <p:pic>
        <p:nvPicPr>
          <p:cNvPr id="7" name="Grafik 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142840" y="3862872"/>
            <a:ext cx="3780000" cy="2541337"/>
          </a:xfrm>
          <a:prstGeom prst="rect">
            <a:avLst/>
          </a:prstGeom>
        </p:spPr>
      </p:pic>
      <p:sp>
        <p:nvSpPr>
          <p:cNvPr id="8" name="Textfeld 7"/>
          <p:cNvSpPr txBox="1"/>
          <p:nvPr/>
        </p:nvSpPr>
        <p:spPr>
          <a:xfrm>
            <a:off x="4355280" y="3100221"/>
            <a:ext cx="3614214" cy="646331"/>
          </a:xfrm>
          <a:prstGeom prst="rect">
            <a:avLst/>
          </a:prstGeom>
          <a:noFill/>
        </p:spPr>
        <p:txBody>
          <a:bodyPr wrap="square" rtlCol="0">
            <a:spAutoFit/>
          </a:bodyPr>
          <a:lstStyle/>
          <a:p>
            <a:r>
              <a:rPr lang="de-AT" dirty="0" smtClean="0"/>
              <a:t>Zahlreiche Teilnehmer am Workshop gaben viele wertvolle Tipps.</a:t>
            </a:r>
            <a:endParaRPr lang="de-AT" dirty="0"/>
          </a:p>
        </p:txBody>
      </p:sp>
    </p:spTree>
    <p:extLst>
      <p:ext uri="{BB962C8B-B14F-4D97-AF65-F5344CB8AC3E}">
        <p14:creationId xmlns:p14="http://schemas.microsoft.com/office/powerpoint/2010/main" val="1402981688"/>
      </p:ext>
    </p:extLst>
  </p:cSld>
  <p:clrMapOvr>
    <a:masterClrMapping/>
  </p:clrMapOvr>
  <mc:AlternateContent xmlns:mc="http://schemas.openxmlformats.org/markup-compatibility/2006" xmlns:p14="http://schemas.microsoft.com/office/powerpoint/2010/main">
    <mc:Choice Requires="p14">
      <p:transition spd="slow" p14:dur="1250" advTm="9523">
        <p:pull/>
      </p:transition>
    </mc:Choice>
    <mc:Fallback xmlns="">
      <p:transition spd="slow" advTm="9523">
        <p:pull/>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54875" y="1133070"/>
            <a:ext cx="3888000" cy="2673000"/>
          </a:xfrm>
          <a:prstGeom prst="rect">
            <a:avLst/>
          </a:prstGeom>
        </p:spPr>
      </p:pic>
      <p:pic>
        <p:nvPicPr>
          <p:cNvPr id="3" name="Grafik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54875" y="3985584"/>
            <a:ext cx="3888000" cy="2673000"/>
          </a:xfrm>
          <a:prstGeom prst="rect">
            <a:avLst/>
          </a:prstGeom>
        </p:spPr>
      </p:pic>
      <p:pic>
        <p:nvPicPr>
          <p:cNvPr id="4" name="Grafik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5750" y="666147"/>
            <a:ext cx="3888000" cy="2673000"/>
          </a:xfrm>
          <a:prstGeom prst="rect">
            <a:avLst/>
          </a:prstGeom>
        </p:spPr>
      </p:pic>
      <p:pic>
        <p:nvPicPr>
          <p:cNvPr id="5" name="Grafik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5750" y="3697731"/>
            <a:ext cx="3888000" cy="2673000"/>
          </a:xfrm>
          <a:prstGeom prst="rect">
            <a:avLst/>
          </a:prstGeom>
        </p:spPr>
      </p:pic>
      <p:pic>
        <p:nvPicPr>
          <p:cNvPr id="6" name="Grafik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44000" y="3697731"/>
            <a:ext cx="3888000" cy="2673000"/>
          </a:xfrm>
          <a:prstGeom prst="rect">
            <a:avLst/>
          </a:prstGeom>
        </p:spPr>
      </p:pic>
      <p:pic>
        <p:nvPicPr>
          <p:cNvPr id="7" name="Grafik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44000" y="642514"/>
            <a:ext cx="3888000" cy="2673000"/>
          </a:xfrm>
          <a:prstGeom prst="rect">
            <a:avLst/>
          </a:prstGeom>
        </p:spPr>
      </p:pic>
      <p:sp>
        <p:nvSpPr>
          <p:cNvPr id="8" name="Textfeld 7"/>
          <p:cNvSpPr txBox="1"/>
          <p:nvPr/>
        </p:nvSpPr>
        <p:spPr>
          <a:xfrm>
            <a:off x="3872205" y="46650"/>
            <a:ext cx="4525340" cy="1138773"/>
          </a:xfrm>
          <a:prstGeom prst="rect">
            <a:avLst/>
          </a:prstGeom>
          <a:noFill/>
        </p:spPr>
        <p:txBody>
          <a:bodyPr wrap="square" rtlCol="0">
            <a:spAutoFit/>
          </a:bodyPr>
          <a:lstStyle/>
          <a:p>
            <a:pPr algn="ctr"/>
            <a:r>
              <a:rPr lang="de-AT" sz="2800" dirty="0" smtClean="0">
                <a:solidFill>
                  <a:schemeClr val="accent4"/>
                </a:solidFill>
                <a:effectLst>
                  <a:outerShdw blurRad="38100" dist="38100" dir="2700000" algn="tl">
                    <a:srgbClr val="000000">
                      <a:alpha val="43137"/>
                    </a:srgbClr>
                  </a:outerShdw>
                </a:effectLst>
                <a:latin typeface="Lucida Calligraphy" panose="03010101010101010101" pitchFamily="66" charset="0"/>
              </a:rPr>
              <a:t>Info-Abend</a:t>
            </a:r>
            <a:r>
              <a:rPr lang="de-AT" sz="2000" dirty="0" smtClean="0"/>
              <a:t> </a:t>
            </a:r>
            <a:br>
              <a:rPr lang="de-AT" sz="2000" dirty="0" smtClean="0"/>
            </a:br>
            <a:r>
              <a:rPr lang="de-AT" sz="2000" dirty="0" smtClean="0"/>
              <a:t>zum Thema „GastgeberInnen“ </a:t>
            </a:r>
            <a:br>
              <a:rPr lang="de-AT" sz="2000" dirty="0" smtClean="0"/>
            </a:br>
            <a:r>
              <a:rPr lang="de-AT" sz="2000" dirty="0" smtClean="0"/>
              <a:t>am 18. November</a:t>
            </a:r>
            <a:endParaRPr lang="de-AT" sz="2000" dirty="0"/>
          </a:p>
        </p:txBody>
      </p:sp>
    </p:spTree>
    <p:extLst>
      <p:ext uri="{BB962C8B-B14F-4D97-AF65-F5344CB8AC3E}">
        <p14:creationId xmlns:p14="http://schemas.microsoft.com/office/powerpoint/2010/main" val="288890643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9814">
        <p15:prstTrans prst="pageCurlDouble"/>
      </p:transition>
    </mc:Choice>
    <mc:Fallback>
      <p:transition spd="slow" advTm="9814">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4" descr="data:image/jpeg;base64,/9j/4AAQSkZJRgABAQAAAQABAAD/2wCEAAkGBxQTEhQTExQVFBUXGRwXFhcXGBgcFxUXGBcXFxYXFx0YHSggGRwlHhUXITEhJSwrLi4uFx8zODMsNygtLisBCgoKDg0OGxAQGywkHyQvLiwsLCw0LCwsLCwsLCwvLCwsLCwsLCwsLCwsLCwsLCwsLCwsLCwsLCwsLCwsLCwsLP/AABEIAMIBAwMBIgACEQEDEQH/xAAcAAABBQEBAQAAAAAAAAAAAAAEAgMFBgcBAAj/xABNEAACAQIDBQQGBwUFBgMJAAABAhEAAwQhMQUSQVFhBiJxgRMykaGxwQcUQlJi0fAjcoKS4aKywtLxFiQzQ2OTFVOzFyU0RGRzdIPT/8QAGgEAAwEBAQEAAAAAAAAAAAAAAAECAwQFBv/EAC4RAAICAQMDAgYBBAMAAAAAAAABAhEDEiExE0FRBGEUIjJxgfCxQpGhwSMz4f/aAAwDAQACEQMRAD8AvCrXfR0hGpe9XYc4tVpVIBpc0gFA16aTXaAFVw1yvb1MDpSkRTqmuMKAEilFJrgNK3qAObtIavYjEonruq/vED41H3dtWhkCzH8KtHtIC++lYUw1hXkWoW52hH2bRP7zAf3d6ahNodsbobdti3PGFJg8pJg9cqmeRRW5UcTk6RegaTdcDMkAcyYrLcbt/FN69x1B0A7nTLdAmg8Lae8+bMeLMTJAnmfDL+lY/EW6SNvh6VtmlYrbmGTW8nkd7+7NQuL7aYdRK79zwAA/tEcuVQDbPsJ65H8Tx7pAppNoYZCd3d5DdUnzkCtXq7ySMqj2TZK3e2lxp9Dh/Aneb2wAPfQD7ax9yM1t/uhQOHOTzoa92hXgjHxgc/HkaBfbdyO6qDXUkngTp41DlDvJstRl2iF3MHfuSbt9jOoJdhw5kAaUm1sRABLOekiPcJqMvbSvGQXiPugD7QGfECgHvExvOzdCTwaKjqYlwi9GR8ssNyzh0Ge5P4jJ981x9tWQMj5KtV0LmQACeEaSDw8jTQYkZTIy8hJn9daPiX2QdDyyZu7cBndQkdSB0+dA/wDjNwCAABziYHCgXPHLlHKI/rTd1wM5AE6Tpy101j21DzTY+lFBGIx1wky5jpl8KFuv1kg6zrTT4kZgHKdMzzj402+KHAEAiDMdPmKhuTHUUPFt3xkZg5frSk9TxmM/jQwxJEEQCPODwNNNePP2Cih6gtnJM12gfSHmfbXKKFZ9KKacBrO+xnbeStjFmG0t3vsvyD9evt66IsV6CkpK0cjTQoGlqTSQKWpoELFLpIoPFbVtppLn7qR8SQPfSGg6KRfvIgl2Cjqarl/bN9yQu7aWcip3nYdSwhfIHxobe5kseZJJ8yczStsrSWNtrWgMiW8Fb5gChLu2/up/MwHsAmaiFM6CfhSwjfdk+WVMKCjtS6eIUfhX/MTQ1267es7n+IifJYB9lN3WC53HRfFvziozEbfwgMNiVY/dt945CTkoPCpbS5Gl4Dgo+yAo4/1ikMeA/wBaiH7V2SQEtXrmf3CozyklyKYftTe0t4VU/wDuXBPmEBqXlgu5ShJ9iccRoCT8PD86AxWIW0JIg/ZQEAtwyHAdfGobEbfxG8JuWEX8KydSNXMDMcvjUff2lbJLM+8xiTEzwzgdBl8aynnVfKaRwu/mH795nYs5OZ9g5KNAP1nnTW4Z9ZjOcAmDkOA6fOgztlBwJ8YHE8Zkak/lwEu7a5KOOpJ8MhGXT31zfNdnQ3GqJEovAc/Pp7/f0pRJz8jI/XMjzAHOoe5tZzpA4CF4eJ8ZphsZcPFvbGmmlDXkE/CJq4+vDp00OfsX2mmHxCgwWUxrHGO8RlzMDyqGIY/qfjXvRNzo2D5n2JH68gB9b7OnjJmaHfHiAIyE8tSZn3ChfQczXvQii0LTIdu48nPujoB0gnzpn603AkeGWWkeFd3RXQvIU7DR5Ywzk8z5mk7po1MM7aIx8j8qJTY18/YI8cvjRqDpoifRGveiqet9m7x1Kjz/ACFGWexznUt5KfnUua8hpXgqvoxXIFXmz2J5hvMqKkLPYpR9lPMk1PViPSzNvKuVqq9kU/B/IK7S6sQ0sC+kLsxbS8TZXcDAMQSNwuS2S/cOQPIzwofsj21fDEWMVvG2O6HIO/a/C41K/DhNXntMq+n/AGh3FK6nRl3QCBOuZbKqh2nOCupbFm03pEABeSqsBqrTLMM8tI4GupT0sw0akaRZvqyhlIKkSGBkEcwaH2hixuFVLEkRKmCvUGsqsbXu2kFq3dt2bY0VVkidc3ZuR4ULf2sT6+Jvv0DFR/YC/oVq/UR7IzWB92aO91yo9LdAAEEswE9ToJqPvbawiSGxKEjUJ3j57s1m74yzr6LePN23jnrrPWvDazAQqIo6KenPw99Q877I0WFeS/t2pw0Hct3rkfgKg/zlZplu1VyJt4ZU/fcefqA/GqE+0Lx+03lA/u+FMMHbUz4kn51Dzy8lrCvDLpie1GIIM3rNrlurJHP1iZ9nA1FX9r7wIuYq888ASoHHLcC9PfVfFk8TSvQjif151m8jfc0WL2QccVhxP7MuTlNwyfWn7U8hXhtndEJbVcuU6iDp7aDW2OVP2sK7erbY+Ck1NlqHucubWutxjXQAawfHUfGmHu3G1JPiTzn41K2th4htLTDxy+NHWOyGJbgo85+E0tYaF3Kx6Judd+r9TV5w30e3m1Y+Sn5xUlY+jb7zN5kD5GpeVeR6YrsZr6AV0IK13DfRzaH2Z/nP5CpbDdg7S6Wx/IoPtM1Ou+Ew1RRiFu2T6qk+Aoq3su+2lp/YR8a3NezttDulTz1/Kn12VaGiDzz+NQ8tbUPUYdb7OYhvsgeJHyNG2exl9tSPIMflW0jDKuiqPAAUHtzadvCYb6w9prveC7qnPOYPKMvfThOU3SJlKt2ZhY7AOdS/sA+Jo6x9H68RPi3+UUbf+lFv+VgR03zPwFRuK+kjaJBK27Noa5LMfzGt1hyPv/gyeVExY7CWxqqjxBPxNH2eytpf6AD5VYsLiTdw2FvMZZ7Ssx0ksqk6dTXrpgE8s65clxlVmsXashhsa0v2SfEn5U/iMDhrKLcvPatK2haPGMzmab2R/wDDWjESu8R+JpZveTQXb/BrdwdjfEhbvxW4Pyq8EVObUvBORtJUIv8AavZlv/5jf6W1J+AqMxH0jYFfUs3rniIHvNVFMDaGiD3n408LKjRQPACvSj6NexxvO/c0Ts1txMdh71xLItbh3YyJyAMzGVOKdKrf0QN3cZb6g+1WHyqyqMq8/wBSqr8nVhd2OCK9XtyvVzGxj218Rixddb7OLgMNvEzIJ05jkRkeFR7BjqxrUNt/+8774fuFsOzFbqyCLZYgW2GYOYB3hy040mx9HCfaafM/ICuyc1FmUEmtzMPRcya76IeNbFhPo/sDgD5f5jRf/gWDs+vcsp4ug+FTrb4TKuKMatYN29W2x8FJo2zsK+2lsjxgfGtwt7HtKY3FPXM/Gikw6rooHgBWby12KsxXD9jsS3Af2j8BUnhvo8vH1mI8gPia0LtZt/6itojDm+bgOe/AUrEyOXeFVK79IuMafRYWwg4FiWPyraOPJLgzeVIVhfo1X7TE+LfkKlsL9HthdQD7T8TV2fMgnWBPjArsVzylJNqy1K1ZAYPsjYGijLU90fKn7mGwdn/iXbCfvXBPsmitu2Q2CxgOYNtvhkfEGDWSHszZDnuznqda6cHp1kW5jkyuJqOzdqYC6zpYvWrrojXCtsfZWATOmpA141MJhX5KP4j8lrOOwWEVMRdCqB/u13+/ZFaP9UuFYD7ucnQnKYEsDHeAnpVywRjkUNO29vsjPqNxbTOfV3kjIRxgR5d/4iuOj20vEMCwtMyyBAKgkcBx4UxfVwShYwYO6oJKmQTJ+1M8SfzdS33Lohv+C+bTLd08CTAgj310dGEVaSMlOTe5kuO7ZbUYwb6W9D3EA1AIzM86hMdtLGXFY3MZeORMBiBp0iiNov3/AOFP7i0HeaVbwPwrojgg4an4FLI1Ol5N4Uyto87a/ClkUzgjNjDnnZtn+yKIivDy/Wzuj9KGbgyqH7Wr/uBPK6h/tgfOpu4Mqh+1Kzs690dD7Ltqq9P9f4CXH5MoZwKYxTgqwjgfhXLyks2up+NJuWDFfQ1aPLumaz2Xfe2ZgjythfZ3f8NV76Sce64SbLMO+AzLkCCDlPHyyp7sptFBsvDi40hSw3R+++vPwoPt/jFvbPubn2WQ55RDDL314U1/zL8HpR/62TewGLYW0TqRSu1KTs+fu3EP9sD/ABUJ2Hvb+BtHIxvLl0JHwqT24k7Pv9Ib2FT8qnBtma+5U94J/YykXINP22Boa8xDN4n41xL5Fe+t1Z5b2ZYfoqfdxuJTgyT/ACv/AFq4lYJHI/OqF9Ht6NqDk9tx5wD8q0XEW4uOOpNeL6xfyehgf8CAK9SxXq4joKz9GGCCG+RrCAnme+Zq/AVW+xOE3Fu6evGUnQT/AIvYRVmArXN9TMoO4kJ23sBsAwP2rqAEGCJbOCOgPtrM12LaDRuSZjOedaf20P8AulhfvX19yuaz3Zdp/TIrsDNxQOkuMp416PpEu67I58rrjyzYLghiOseykPpS39ZvE0l9K8qe7Z1Lgqn0opNuyv8A0bxy/wD1/lWR7OxTW2C5lWIBB68RWydvs71lTww7n2vHyrOcaio9kBAd+4q+EsK9PHs9jnlwjcXGfgAPcK9Sr3rt41wV58/qf3N1wgLbhjBYv9w++B86oNxZJNXrtNcC4DFEmMgPa6Vm7bYszkxM8FVj8q9D0klFb+DnzRb48k12LX/ern/413/1LFXPbmKC3LdtkuXN8nJFkIqld53M6d5apHY28xv3mFu4AMNdgsjBSS9lgJjXumpPbOKxbXUvWgq7qukOt7c/aMneIGRYbvE8a0yyg5U/9mUbW3sW7H4QMotyUVTvltQciAD7Z8qRhcMbaXFLlzuXDJnTgBJOUfHhULYuYyFlrjECCYRQTEEwSIo3Zlm7N5mHfdN0b7DMk/hmMq545Yp1/wCUOOWclp0ujGNpev8Awp/cWhntmNK0L/2dXWIL4myDAGSM2gjiRRS/RwhEPi3/AILaj4zXbH1cIwUfb2CWBuTlfcs+xjOFwh/+ntf+mtHUxhcMtq1ZsqWZbSLbBaJIUQJjLQU+a8XK05to7IrYQ9RXaOPqGJkxlPsKn5VIXr4Exnz5DxNQeM2hkybquCZJcSP4QdPHWnikozTY5JtbGXX8baUtDAyScgc/dTB2gWELauN4Ia0Q3iNFRfBRTuFw966cjC8TA93OvQ+OSRzv09srPZTA3HwYt7jKQ5yZSMi0znwzqz7W7O+kwVzD243mAzbIFgwaTkY0qaw+G3BugnrJ18aKArgyZtU1JdjeMKVMrfY/YtzC4UWbhUvvM3cJK5nLMgVKX7DXMPesqVBcbstoAZBPlRrUy6VEcjU9Y9Nx0lXHYVNXxK9d22PiSaWOxWF437x8N0D3JVhZKbK1q/VS8IXSXkh9ndlsFYupdRbxuIZVix18JAjpUpfuBnLARNdauEVnPNKaplRgo7oTFeru9XqzsoT2KvE2WZgq7zsQMxCzA1zOlTYNUzB7bt2sOLj2r03LrqN1u8AiqSSCYIzPso/AdpLVwwty4Dye2T/crrzRm0lt/c5oNIM7W4S9dt4dbNo3CjF2llVc1KjNj1PCqvsvsfjBibN24LaqlxWZTdB7oYEwApk+dX1DwOoypylH1DjtX6i+nYudfGvNXAa7vVzWaEVt3s+uKuh3v3VhdwC2FXuyTBLTOutB2exGEBBJxFwgggtdgggyD3AKmRiEGpUj8W8ScuCgQM67f2gFA3QzcIFvdGfMtGXhNdy4tyRjb4SYcWkk868KSDUdtDb9izkzy33U7zecaedcW7ZtRJMoIhlVhMjeAMHSRNN4jGJZUsSqDoAJ8ANap+O7VXnkWlFpfvHN/wAhUQwZ23nJdubGfZNbxU+LDQixYrt6Rph7rD98AecA1H4rtxeZSFwZ8TcOXIyF4VHsToa8BWmmPgNHuEWe1OMhN6yp3DIO+V3jn/xN3JhnpAzzp5u1ONOlvDp17x/xUERXh7KHGPgNHuPvt/HH/mWU/dt/5ppGC7V37N0Lfb0qtoYUA9BAG6w5HI/BliP18fhTOKw6upVlkH9SCPjRpjxQaTScDi0uoHtmQfaDyI4Gl3BrJgdPmayfZu1LuCugb0qclZtH5Jc5Hk1aJs3a1vF2yFO6w9dD6ynrzHWuaeNx+wA+OxW8YGSjQUCtlmMKCTU7b2Wo1JNFrYC6AAVBVoicLscDN8+g08+dSDAKOQHL5AU4zKNWA8xQePIIG6QWkQRnHE6UU32JsWLynQ9Y45GOPWk3MUgAlgJEjz0qMw+FdVVgrlxMjdaTO9p7a6Nn3Sigo5MQTuMIyIykdc6vpvsmF+4SdoLB4EcP9KRe2iojSSY4x5GM9R7aGOzb4JlGIIjgB4wdc66cBc398rxnvNa6cN7LSq6T8C1LySNvMAxGWnKkPlTdtmGR9GI4elT8ya5cun71keNz/KppdGfgNcfIk1yaabFAa3LI83PwSm2x9sR+3t/yufjFHw+TwHViOmeVeoR9q2gYN9P+03/9K7R8NkDrRIPGKWw+FAGU3SYHPdQefdNEbOwCj0cLBJbM65bgz86Ht7VRfqxK93cLBeAm7cKmPZUtsy8S1njvZn+J67dmjmd2WZT3m8T8adigbd7lrrRVp681s66HhXhTdvEKXZBMqATllnOh4n8xTjmhqhAeMFpF37rbqrxLQBJgaRzqFxfaCwDFlGunmSwWfFjJqS25sUYq36NzcUTPcynKIMgyKp2K+jJsyMW6gDLftk7sayd8ZeyKuEIPeX8A5NcBWN2nfvSHcqvFVyWOR4nzphLSLkGVRwOQJ99UTtNsN8KN70y3VJ3RCMpmCZzY5ZVHY7Zty0VkKd4SN3Mc8zAzrrjorYhyl4NMN62Jm5akfjUfPM022Ow41vWv+4uXsOdZYWdSAcpo1LDHQtTbih3I0NtsYbIC+p5EnTyE03c27hh/zAeoRjPjlVAGBedTH66079RPI+2lqj4YXL2Lr/tLhQM3eeiXIPtXKmv9qcPzufyGD5GKpibPJzBMeIopNm9Pf/WjWvDD5vKLI3a2x924ehVPjvSKbudsLPC3c89weyHJqAfY88I8DSl2V0X9eVGv2DfySmN7UWXUp6E7pAEM6+3TI0DsrbTLdQrcCFZ3GEF44K5kby1EDAevIykgHhlOlDYLZxYkzlRrjuJxkbXsztgtxQtwBXBh1GYcRqh5GNDpTFzbRS8jIiKoOcIC26cmMxJME6VX+yfZ24uItpecSbPpUBEkQwUg9YYVdsN2ZBdZfnOXQ6Vz/LrVFW9LsX/tVa31HpnUFZJCsApg5HLWYoC52wT0Zb0l8vvRuiZK7uonKJ6z0rGtq+lt3HQ3LkhiPWPAkc6AV3YxvMfFjXa78nP7G5v2ts+kgteNvd9aMgY04NM9IqPPaq0bZ7tw3N7ISJI3ecxrWRfVjxJmY1qQ7L2F+u4UEZG6qnqCQPnRXcL7GkjtbY9Ip9DdCKAbkkCDBBymDnGc0AO2VkI43AWJBQm4p013jqs9Jq0YzszZIxahT3rdyM/VJUxHt41i2GtIoIZFPXiKUPm792Oe3YvV/ttai3CW5X15cZwQcoHxpi527ti4zejt7pBAEmRMZzBHDSKpm0rlpmCWkC55sABPSmExG4CpRWGgMCcxWjhFSqyFJtXRa/8AbmLbJFuSwYMFbuwIIg60Riu0OJZbJVbawozCzvQQRM6eVVnH4m09lt1QrCOEcRPzrUezdhG2fhXCiSsMY11GfsrPMlGO2+xWNuT3Kbits4m45eEWeCrkMo4ya9WhphUAgKvsFcrj+IkdHTRmuExYYidAvPTXIdM9PGrLsfaRW4m+wgQVkaQZiRWd4fEEEZ8f9DUwuLkjmB/rxrdtozhTNEwe3ViSQDnHIjTx4VJYLaytMn/ThWXrisvnUjsm691oUMYz7oJMcZA8a5licpUjocklbL5sXG72IdifW3o8AV3fdVntGWXxqi4AshtkqR64Mgj7SiT7PdVmubWVN0aty5eNbZcbjON+xlqjJPSZv9IG1cVZxl8WsTiEt75AVbjALABIGfU5VH9jtuYm7euLdxF66vomO7cuOyzKgGCYnPWhe0W0WvX8UXMzdJjgCMsqG7BN+1vH/pR19dK6N6f5Mb3J7tXZNy2FUSZJ65I2lBYwy27+EEfCrPh03b1sMwlpKhfWlQWM8Mwr/wAlMXNjretNibdwAKpLW90ks0wSpnuqN1hodK5tGmO5tqvgoW07MMnj8xXtpqVsSCR3oyMcuVEbSabqrHqkeelL29bjDfxj5VeNbkzexFWrBLQXuHIfbPEVI7N2aDczZ8lLDvHUFfbkTQ2FcekXlAB8lqc2Cu9iIBmEf4rXSkYWBY/Zp3cnZYk5a8zmPCquuNf79z/uNVysYdpMsSHt3GWTMidTyI3lHmeVUdNKVUgbsmAncDF7mk+u3KaGsMCCWLnPLvNyo20P2I/cH92l7GwatbJNxVzzVhkwjXpy50o87lS42Jq9H1VCZnKIHNRrVjwmwUvWVVAqtLagBSAFJBPFs+PCq/aRThU3mKkBSv4t5TI9k1LbFxV++sWrbNaVtAsw2YLEjWRw6Vwxxa8iV0t7Z2TyacTaVvYkezWLd9oWN5y4Ft1UtrukAnTX1F15VpeGP7Rf1wrLthq6bUsC4CpKtkQQY3DGpM1p9s99fGqyRUMiS/dzFPVG2YV2ssD6zeEaXH9zmoS2neB61LfSQpGNvgNHfucY1cn51XsHPpTLDXISfvcK7HwZ/wBRJ3VzPiKTs27u4rDnletn+2tD7QuEPG8OGWc0BgX3bqNMw6njwYHj4ULgmX1H02y/tnX7yke0CvnXFW4b9cq+i2b/AHhTzH+E182dprO7ibgkCGI48GI4DpU4+/3ZUuP7HHA3hpqPjSsXAJmOFRyAC5qNTz/KiNsoN8GYy5dTVdyf6RFwiTpW09hX3tlWfwsR7z+dYY4E68uHStm+i67vbNuL924ffBqciuL+wQ+ostdritlXq8w7DG17PsG7r7w45Du8tdfGu3Nm3UAzERzzHLTjUpavGCd2DoIJ5caJwrSDIjhyidetdLySvfgyio1VFcCENuEwTGXCrv8ARps24+JuqG3WW0GkzkC4HDwqr7fsQwjQKJIHXhOvPpVp+iW4z3cYw3u5btLImQN66a6cNtqSM8jXDNis4c7gVlttkJOcMdJ9WZqndqMGbT2pjMscugH51N4C+3Fm8zVY+lbaAtDDb0EOLgz4j9mDr+9W85Sr98mUVGzIsXeX0l+SJNx49pojsYRb+sM2gtif5p+VDtihJ/YYdhwiQY4cdaLwm1VS27Ilq0xCx9oNFwAiGMEjJs+tQtyu5PdisG5xtgXUb9pvg7wIkC3cyDHy0M1bu2ijA4e0ltE75uIpbe7gI3jxzgb2tR+P2rh2wabzlt30iWyFJAyaCDHdYd3P9CrXcc18+g33YMzFd4yFWysF55kEgETqaLcn/gp40kNY/DA+guhgS5aVEZbrlSTB5x7aXtjBm5Zt219Z7qoPFmUfOntotuXBbJVj6RhCjd3eM7sZAktEfdzqV2QiPcRXO7EkEsFAIIIYHmIPtnhWN1OjSSuJQgu67q2qkj+JSR8quv0d4Bb2MKg970Nz+aUI9pypnG9kLPpbt9bhKJN0gMHUmZABGZknn9lvOQ+iXAIdoh5Zi6XCwYKRkVOWXOt0zBxof2dsRrpshVicNeYFm0UGxIMDMnfXOsdUGBkfYa+l9iEm5aIRVU4a/O6ghT/uu6qtEqDnlIndkzAjEQgimSC4df2S/uD+7UeEfdXcUnWY4aVNXRkfChdn5IPP4x8qlclPgsGz8N6TDrme6LbZfuH86L7O9oL+BDW1t223zvDeJ6nh40vspPobgH/lplEzoaSdh3sRutatlt3dkyBBA0M1x61HLTex1JN47JLAY69f2jhL91FSWZRuEkGUI4+Faeh7y+I+NZpYV7WIwdq4AGW8JgzrPHzrSHaCDyNRllck/wB5ElsYv9KODP1u68SPSMuWoMBvZnVUTBkXN4qwgg9M63RcAqXrl1lt33uHeJu2xCRwVd4geOtVvbux8PcxDd42GgSlq0PRz+GXyJGoAjLrXbrWm7VGOm5GZbYw7b4YAmQIgctaCuysjdgZmT00rQb3ZZD/AM+5/Ko/xUJc7N4ZhDYliP4P81SskaG4b2a/buS9huaKfav9awvtvgT9Yv7ozFy4MuI9IYrW9l7Ytt6FVaTbVVklZbd45car+1+ytt7j3bmKKl2Lf8MRLGYH7TrUQyRTf3/0U4NpGT4fB95i4YZEjLiFlfImB5mlbWsM24VBOR0HgavO0dh4a1vzibjbonuWgZMTAi5rTuyOzuFxKzaxbnKSptAMPEF6vWuSdPKM4+pOIO7loenCtS+h65OGxaciD7v6Uu52Gsgd7EuJ5oo+L1Kdltj4fA+lKX2f0ggg7oGWh1JnzpdSL7i0NEupr1QmJZyxIxG6JyHdy91criWP3OnV7FSa6AAV0GXz4+HlSBiSx3Suo6dKmn7NCf2b7skmGE+cgg+6u4bZTLm6o32dTprxGVdOlrsYarIPEYZXUAMwIiAM+p1qz/Q3ZFn66bhFve3Au8Qu8BvEankSaUtvhurnllH61qJxeHulmQAnipbTSOPEdacW4bCavc0kbSsoe9esr4ug+dZ/9M+0rd76l6O4jhfTB9xlMf8AAyyOsUHjuzxv7pcKCu6JgcAAxyOWhMDjQ+0Oxu8irZ9GQrMx7zL64tjQhv8Ay+nCulzTRlpKaVXelGMA5b27PnBqXu4hktEFLZAaZddd5iSJEZZj20Bd2ciOVLb0H7JlT5wJo+/DqymRvRnPLhGkflWLlHhlqx5NpM4UOqogKuqWwYYby77d48Qp4jWrdtPbmGa1Z9Buzat3NxnAUXlLqgQ7vEgHeOoKg8aq2B2Te9CyyAsA2yzKN5pyTXIEek1g5EcqlG7MNeIV0SwASSLYXdziNwA6a8tarUqqLHT5YFhiTi7rXYlgXABkDuyoB8T76mdlbDXFMWZiu5kkrK7xDSSOJiIjqaisb2IvAkod+dYgTy1aeAqf7GWMTYtXt6CtsjctEd93Yyc1zKxqc6hQ+fU2aOS06UWTHboww38t20yuCMncJugnwUuP4+lQv0ULG0FiI3LuY46Z51ztHhbmLwtwJvI6PbupbDfe3kuJGRaMmmPnQP0WWrmFx4fEi4qejdQSrEbxiB5wdK05oz7M0nZGDv8ApLbvvQti8t3eOe+/oCm8vEwj8MvOvn9MWIH5f1r6LPaFd+5FtwrR3nyHqwSAJ98Vl+M7I4Oe695f3QpHsJNXZnTKLcxSwdaawoO4vh/iarPtDsnZVSVxL5CSGtrMD+LOq56JWkW8QAANWVlnpEaj50cB7ErsXadxFC2cn3Rmfwg5Dyn2VLdkNv8Aobom7+xJdr8ga+jYodJ1QARxMcaqptj7B/a2d07y/bUbvfHVW6aEcq7vD0guoBu3CVe3MDeIl06AxvKeGX3axlii7fk1jN7Iv/aS9u46w3/Wt6mIJCmDyyNWDaXaq0hCod9ipbXIKCAZPifcayS626xJLmxdgh5YwBO44JzDKZBE/eFKSw2dl2O+ZNohzmxz9GW4h9R+KPvEjN4E0i1Nl8HaW56YwQWECCO6N45ADmY94qFfbZuYm8zlSQW3SujKgXMCTJ3c46Gqjvl7ZEsLiDOCRvoNCRxZdPCORpq9iGIF9WIdCC8femFuAad469ejCrWNadPYlz3ssuO23vqxUmAM+gJifCSPaKFvs9uyt57Q3WgjvDeYNABAjTvDXnULcvFd3E2oCElSn2VaO/bYfcZSY6HmK7dxTK9u4Ga5bcFVV2J7mQey06FchlyVhwqljrgWtskcBtbI3FSNwjPegg8Ph7qPxW2S433YkTBOZz1joOXgeVVq8/omDA79psoylkOo6MCPJlFJ9N6J4Zt62wGg9ZCZVxyYHPxBHOh40w1tFixaBWW4ly2d5Ccp3ZBRRbE5lu9PDTrUHjLrjcvKzK2+wG4YiOX5daRbZkZkY7yNBkCchml1OoBJ6gkUOH9E5tue60GRmAfs3Bz18waI46E52TOPxdy9umWLHQydch8T76VtG3fwyobjKxYkFZzXIESeOtQwvMjFXYDMEH7rD1XHMfEeAruJxjs7C+29OROu6eDDpnw4UdN37BrJRNquRIRj5r+dcqF9M6d2Bl0PHOffXqNDFrNpDePnFOiNOFB+kzzpy241+Hz9lbUQOth1I0pwqMtR/p4U0EOR91Oq364UtKHbPXOEE6cvzoPHW2ZHG8RvLGQMzn+dHgnpSoGsUtIajOk7KXFIO9kT90nLUZg1J4LZCAyWg5Zbraew1dPRA6xn0pPoBw3vfUdMpSAMPctKAsqsZZjdJI5yBz99F271swQVPIiDPsrgwSBt6BJ1nQx0091O3cJbYQUXmTAn4U1ENQ4X8qc+sTkPYJ/KgruAtkQUPkSD1gjOnEW4Mg7ADSZOXup0GoNKnUqR7aakjSaFuW3aD6RxHXhlB40zb+sgxvh1/EBPuiigsMvYrdE5+8+6KhMXtLeOW6OrD5a1ItfvQQQpnLIEx5A0DjQ5ya0reRH9aAKL2mx5NwIvqjWDkzewZDlVdxdqII4zWh4nY1lz37JB5q7A+8UFiuytpwALjr4974AGpfNioquHBQWr6GeBnQMIDIehBB/iPKpO76Ndwb37K4DvfgAJ3SD9p1YHIagsPtUJZteiN6yTvLp6pyYZo8R1I8CaTb3NxrbMIneQkHutkGGY0Ye9R1qgRJ3iCzYeQq90pmAvpI7uXFWEZ89086C3DcWCO8k7meZUZssagrmR0kcBQtwoyBWZd5clM6rwE9D7j0py+4YpeDAXQcyGEkrEXB1PHqCeNA7HsQWIXEDK4I3tMzOVwfvaMOc8GFMYldwi8iQrAq9szkT69o/hgyDyjiDHriqGFxAIYHfQEQJ9ZfA6jllyrlq2EZkhmtvAMctVb95Z+I40CG1cWmMgvh7oAI47s5EcBcQz7xo1It2ijNbuZoxDBhoDHcur+EgwehPEUtLUE2WkqxyaDCvoGHQ6Hy5U9grJZTbYuCslGBjdJPqE8VJkjrPM0N0girdAIskE2rsDORnkr8yfunIE+B4UnD2i37G4IYE+jnKH42z+9w6xzqSv2AUKguHRG3ebKr7sNlwGY6HpTeJtbyBpO8Lfe47wkopkgGVgTlw86lZEy5Y2iOsMxG4ZDCdzrrvJ75HWRxripvAIRLL6nMjUr1HEefOpO5hw435IbdUtpkSjN6QmOa9M5pn0MgtoQsuR9hyN4EZcZGQjOeVHUQunIBtpvgKR3gO5OpH3PLUeY5VxV3+4fWHqH7y/d8eXs5UXjBMOoG8VVnB1BP2xGkn2GOdDYkllD6EHvDkeDDofcatO9yGq2E2do3FAVWIA0ED516vekRs3Vt46xEE8/PWu0yTXw445mP1lNdW/lMeOekdabt282z/XnSkUQAsZHIa6Tn48aqgHUbhHt4U6WIGvlGXTw99IDDT2nPOucTGpMeH6HyoAeW7Bkg5DUfkT8adS7PGOoj48/bQYGhH8P9acAGs9CfkPOkMK9IMhn+uI/KnVuDSY4nh+vOhlOW7Iy0PPxOmdcF0ASRPUcunPyFMA0KOflXinHL29KEBJgCR4zlzn+td35/Xsz08qQBkdIivEDn+h46VyzfSO8pnU9+MwNFyyET7alMMiC0bzpupEiWYzPyPy0oAiwNDr066U0fOPgOfyjpRd1rbaA2yefeUiNJGhz8D0OjLWWHrLx1WGWTr7uGufGkA27xw6nTwzNK3tI8v6Ulbk5afDlz6cc+lJcRpBPL8/0KKHYt4IzAPKYIPGahNs4Erbf0WTRJImfLPxqWfT3jyoV2YTAGXX9TUtDQHs+0j2cOWVGJQAkgZtu556zkaXiNi2Gy3I/dJEfKu4W13Wtjukkvb5K2pGXWT5mibckwQd4ZEeWXjwooEyCxHZe2dGYdCAflUU/ZNlXdVlYaiVOWvj1q8KTxzHv9lIYLPLjnlSoZnGI7P3B/y1Phu/OKEvbJIBm0V6wcvYIrUDZ/XOmLuDHL3UbhsZf9SEAHhxEj2104KBkzCeTGtFfBDPLKo+7sO0ZkAe0fCmKiithW4O5P73sFJSzcIzZt7nMyOFXJuzoB7pI85Hvpi/2dfg48x8waAKibNwTmc8j3Rp1pK+kWYOuRy18an8TsC8Dwbw/rQV3ZtxdVbyE/A0bBuQ4uMrDIaRodDkRXN8gyFGhGpgg9KPuKRrI8QRSV8QfP8AOmSR+/8Ag/tV2pL0J+6PdXqANRvnM+XzpOEGXt+ddr1aCPE98eB+Ipw6HxPxr1epAKvDvfw/nTmF+zXq9QANjjAukZETEdBlRdlRpGXLhwr1epIGcOscJ/KusxFwQY740/dNer1MBQMKpGRIzPPvCamNpuQthQTG8BHCPRaRXq9QMjU9V+jQOgyyHSlEwSOG+PlXq9S7geHqg8ZGfGmbnr3BwE5cNBXq9Q+QGfu+MeUP+Q9lPDXzA/szXq9UgRt4+v4GpDEjO2eJmTxOQ1r1eoRTO2z8fkK5e/XurteoYAnH2fOlljz4V6vUgG30H65UMx/X8Rr1epiODQHx+FItnLy+Zr1eoAcNN3FHKu16kMAxCDPIVEbUwyfcX2DlXK9UjfBX73rGvV6vVRB//9k="/>
          <p:cNvSpPr>
            <a:spLocks noChangeAspect="1" noChangeArrowheads="1"/>
          </p:cNvSpPr>
          <p:nvPr/>
        </p:nvSpPr>
        <p:spPr bwMode="auto">
          <a:xfrm>
            <a:off x="155575" y="-1881188"/>
            <a:ext cx="5229225" cy="3924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3" name="Textfeld 2"/>
          <p:cNvSpPr txBox="1"/>
          <p:nvPr/>
        </p:nvSpPr>
        <p:spPr>
          <a:xfrm>
            <a:off x="3991711" y="557934"/>
            <a:ext cx="7315199" cy="400110"/>
          </a:xfrm>
          <a:prstGeom prst="rect">
            <a:avLst/>
          </a:prstGeom>
          <a:noFill/>
        </p:spPr>
        <p:txBody>
          <a:bodyPr wrap="square" rtlCol="0">
            <a:spAutoFit/>
          </a:bodyPr>
          <a:lstStyle/>
          <a:p>
            <a:r>
              <a:rPr lang="de-AT" sz="2000" dirty="0" smtClean="0"/>
              <a:t>Nach und nach fanden wir in jeder Gemeinde einen </a:t>
            </a:r>
            <a:r>
              <a:rPr lang="de-AT" sz="2000" dirty="0" err="1" smtClean="0"/>
              <a:t>MahlZeit</a:t>
            </a:r>
            <a:r>
              <a:rPr lang="de-AT" sz="2000" dirty="0" smtClean="0"/>
              <a:t>-Wirt.</a:t>
            </a:r>
            <a:endParaRPr lang="de-AT" sz="2000" dirty="0"/>
          </a:p>
        </p:txBody>
      </p:sp>
      <p:grpSp>
        <p:nvGrpSpPr>
          <p:cNvPr id="6" name="Gruppieren 5"/>
          <p:cNvGrpSpPr/>
          <p:nvPr/>
        </p:nvGrpSpPr>
        <p:grpSpPr>
          <a:xfrm>
            <a:off x="549610" y="1011454"/>
            <a:ext cx="3328785" cy="2624775"/>
            <a:chOff x="465485" y="802433"/>
            <a:chExt cx="3328785" cy="2624775"/>
          </a:xfrm>
        </p:grpSpPr>
        <p:pic>
          <p:nvPicPr>
            <p:cNvPr id="1026" name="Picture 2" descr="http://www.waldviertler-bierbad.at/MEDIA/Gasthaus_1_web.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1093" y="802433"/>
              <a:ext cx="3060000" cy="204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465485" y="2842433"/>
              <a:ext cx="3328785" cy="584775"/>
            </a:xfrm>
            <a:prstGeom prst="rect">
              <a:avLst/>
            </a:prstGeom>
            <a:noFill/>
          </p:spPr>
          <p:txBody>
            <a:bodyPr wrap="square" rtlCol="0">
              <a:spAutoFit/>
            </a:bodyPr>
            <a:lstStyle/>
            <a:p>
              <a:r>
                <a:rPr lang="de-AT" sz="1600" dirty="0" smtClean="0"/>
                <a:t>Gasthof  zur Kirche, Fam. Schrammel, </a:t>
              </a:r>
              <a:r>
                <a:rPr lang="de-AT" sz="1600" dirty="0" err="1" smtClean="0"/>
                <a:t>Kottes</a:t>
              </a:r>
              <a:endParaRPr lang="de-AT" sz="1600" dirty="0"/>
            </a:p>
          </p:txBody>
        </p:sp>
      </p:grpSp>
      <p:grpSp>
        <p:nvGrpSpPr>
          <p:cNvPr id="8" name="Gruppieren 7"/>
          <p:cNvGrpSpPr/>
          <p:nvPr/>
        </p:nvGrpSpPr>
        <p:grpSpPr>
          <a:xfrm>
            <a:off x="4138674" y="1205210"/>
            <a:ext cx="3862875" cy="2375476"/>
            <a:chOff x="4057549" y="1091964"/>
            <a:chExt cx="3862875" cy="2375476"/>
          </a:xfrm>
        </p:grpSpPr>
        <p:pic>
          <p:nvPicPr>
            <p:cNvPr id="1028" name="Picture 4" descr="http://www.huberwirt.at/hausaussen.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057549" y="1091964"/>
              <a:ext cx="3862875" cy="1790701"/>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254760" y="2882665"/>
              <a:ext cx="3349690" cy="584775"/>
            </a:xfrm>
            <a:prstGeom prst="rect">
              <a:avLst/>
            </a:prstGeom>
            <a:noFill/>
          </p:spPr>
          <p:txBody>
            <a:bodyPr wrap="square" rtlCol="0">
              <a:spAutoFit/>
            </a:bodyPr>
            <a:lstStyle/>
            <a:p>
              <a:r>
                <a:rPr lang="de-AT" sz="1600" dirty="0" smtClean="0"/>
                <a:t>Harmonikawirt Gasthaus Huber, </a:t>
              </a:r>
              <a:r>
                <a:rPr lang="de-AT" sz="1600" dirty="0" err="1" smtClean="0"/>
                <a:t>Rappoltschlag</a:t>
              </a:r>
              <a:endParaRPr lang="de-AT" sz="1600" dirty="0"/>
            </a:p>
          </p:txBody>
        </p:sp>
      </p:grpSp>
      <p:grpSp>
        <p:nvGrpSpPr>
          <p:cNvPr id="10" name="Gruppieren 9"/>
          <p:cNvGrpSpPr/>
          <p:nvPr/>
        </p:nvGrpSpPr>
        <p:grpSpPr>
          <a:xfrm>
            <a:off x="8459039" y="958044"/>
            <a:ext cx="3296755" cy="2578104"/>
            <a:chOff x="8350126" y="624188"/>
            <a:chExt cx="3296755" cy="2578104"/>
          </a:xfrm>
        </p:grpSpPr>
        <p:pic>
          <p:nvPicPr>
            <p:cNvPr id="1036" name="Picture 12" descr="https://www.sonnentor.com/var/ezwebin_site/storage/images/media/bildverwaltung/contentbilder/kse_fotos/leibspeis-aussen-fruehling/12909658-2-ger-DE/Leibspeis-aussen-Fruehling.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406881" y="624188"/>
              <a:ext cx="3240000" cy="2218245"/>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8350126" y="2863738"/>
              <a:ext cx="3296755" cy="338554"/>
            </a:xfrm>
            <a:prstGeom prst="rect">
              <a:avLst/>
            </a:prstGeom>
            <a:noFill/>
          </p:spPr>
          <p:txBody>
            <a:bodyPr wrap="square" rtlCol="0">
              <a:spAutoFit/>
            </a:bodyPr>
            <a:lstStyle/>
            <a:p>
              <a:r>
                <a:rPr lang="de-AT" sz="1600" dirty="0" smtClean="0"/>
                <a:t>BIO-Gasthaus Leibspeis‘, </a:t>
              </a:r>
              <a:r>
                <a:rPr lang="de-AT" sz="1600" dirty="0" err="1" smtClean="0"/>
                <a:t>Sprögnitz</a:t>
              </a:r>
              <a:endParaRPr lang="de-AT" sz="1600" dirty="0"/>
            </a:p>
          </p:txBody>
        </p:sp>
      </p:grpSp>
      <p:grpSp>
        <p:nvGrpSpPr>
          <p:cNvPr id="12" name="Gruppieren 11"/>
          <p:cNvGrpSpPr/>
          <p:nvPr/>
        </p:nvGrpSpPr>
        <p:grpSpPr>
          <a:xfrm>
            <a:off x="549610" y="4017104"/>
            <a:ext cx="3440374" cy="2451113"/>
            <a:chOff x="399504" y="3883981"/>
            <a:chExt cx="3440374" cy="2451113"/>
          </a:xfrm>
        </p:grpSpPr>
        <p:pic>
          <p:nvPicPr>
            <p:cNvPr id="1030" name="Picture 6" descr="http://www.kirchenwirt-adam.at/typo3temp/pics/d8094cae63.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19878" y="3883981"/>
              <a:ext cx="3420000" cy="2112559"/>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p:cNvSpPr txBox="1"/>
            <p:nvPr/>
          </p:nvSpPr>
          <p:spPr>
            <a:xfrm>
              <a:off x="399504" y="5996540"/>
              <a:ext cx="3283177" cy="338554"/>
            </a:xfrm>
            <a:prstGeom prst="rect">
              <a:avLst/>
            </a:prstGeom>
            <a:noFill/>
          </p:spPr>
          <p:txBody>
            <a:bodyPr wrap="square" rtlCol="0">
              <a:spAutoFit/>
            </a:bodyPr>
            <a:lstStyle/>
            <a:p>
              <a:r>
                <a:rPr lang="de-AT" sz="1600" dirty="0" smtClean="0"/>
                <a:t>Kirchenwirt zum Adam, Kirchschlag</a:t>
              </a:r>
              <a:endParaRPr lang="de-AT" sz="1600" dirty="0"/>
            </a:p>
          </p:txBody>
        </p:sp>
      </p:grpSp>
      <p:grpSp>
        <p:nvGrpSpPr>
          <p:cNvPr id="14" name="Gruppieren 13"/>
          <p:cNvGrpSpPr/>
          <p:nvPr/>
        </p:nvGrpSpPr>
        <p:grpSpPr>
          <a:xfrm>
            <a:off x="4330420" y="3861454"/>
            <a:ext cx="3479381" cy="2628470"/>
            <a:chOff x="4219605" y="3706624"/>
            <a:chExt cx="3479381" cy="2628470"/>
          </a:xfrm>
        </p:grpSpPr>
        <p:pic>
          <p:nvPicPr>
            <p:cNvPr id="1034" name="Picture 10" descr="01_DSC_0196_e [800x600]"/>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278986" y="3706624"/>
              <a:ext cx="3420000" cy="2289916"/>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p:cNvSpPr txBox="1"/>
            <p:nvPr/>
          </p:nvSpPr>
          <p:spPr>
            <a:xfrm>
              <a:off x="4219605" y="5996540"/>
              <a:ext cx="3420000" cy="338554"/>
            </a:xfrm>
            <a:prstGeom prst="rect">
              <a:avLst/>
            </a:prstGeom>
            <a:noFill/>
          </p:spPr>
          <p:txBody>
            <a:bodyPr wrap="square" rtlCol="0">
              <a:spAutoFit/>
            </a:bodyPr>
            <a:lstStyle/>
            <a:p>
              <a:r>
                <a:rPr lang="de-AT" sz="1600" dirty="0" smtClean="0"/>
                <a:t>Mohnwirt Neuwiesinger, Armschlag</a:t>
              </a:r>
              <a:endParaRPr lang="de-AT" sz="1600" dirty="0"/>
            </a:p>
          </p:txBody>
        </p:sp>
      </p:grpSp>
      <p:grpSp>
        <p:nvGrpSpPr>
          <p:cNvPr id="16" name="Gruppieren 15"/>
          <p:cNvGrpSpPr/>
          <p:nvPr/>
        </p:nvGrpSpPr>
        <p:grpSpPr>
          <a:xfrm>
            <a:off x="8335794" y="3866374"/>
            <a:ext cx="3420000" cy="2623550"/>
            <a:chOff x="8226881" y="3722221"/>
            <a:chExt cx="3420000" cy="2623550"/>
          </a:xfrm>
        </p:grpSpPr>
        <p:pic>
          <p:nvPicPr>
            <p:cNvPr id="1040" name="Picture 16" descr="http://web10.wvnet.at/huberbraeu/MEDIA/Hausansicht.jpg?1389171632267"/>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8226881" y="3722221"/>
              <a:ext cx="3420000" cy="2258722"/>
            </a:xfrm>
            <a:prstGeom prst="rect">
              <a:avLst/>
            </a:prstGeom>
            <a:noFill/>
            <a:extLst>
              <a:ext uri="{909E8E84-426E-40DD-AFC4-6F175D3DCCD1}">
                <a14:hiddenFill xmlns:a14="http://schemas.microsoft.com/office/drawing/2010/main">
                  <a:solidFill>
                    <a:srgbClr val="FFFFFF"/>
                  </a:solidFill>
                </a14:hiddenFill>
              </a:ext>
            </a:extLst>
          </p:spPr>
        </p:pic>
        <p:sp>
          <p:nvSpPr>
            <p:cNvPr id="15" name="Textfeld 14"/>
            <p:cNvSpPr txBox="1"/>
            <p:nvPr/>
          </p:nvSpPr>
          <p:spPr>
            <a:xfrm>
              <a:off x="8226881" y="6007217"/>
              <a:ext cx="3296755" cy="338554"/>
            </a:xfrm>
            <a:prstGeom prst="rect">
              <a:avLst/>
            </a:prstGeom>
            <a:noFill/>
          </p:spPr>
          <p:txBody>
            <a:bodyPr wrap="square" rtlCol="0">
              <a:spAutoFit/>
            </a:bodyPr>
            <a:lstStyle/>
            <a:p>
              <a:r>
                <a:rPr lang="de-AT" sz="1600" dirty="0" smtClean="0"/>
                <a:t>Gasthof Lang, Bad Traunstein</a:t>
              </a:r>
              <a:endParaRPr lang="de-AT" sz="1600" dirty="0"/>
            </a:p>
          </p:txBody>
        </p:sp>
      </p:grpSp>
      <p:sp>
        <p:nvSpPr>
          <p:cNvPr id="4" name="Textfeld 3"/>
          <p:cNvSpPr txBox="1"/>
          <p:nvPr/>
        </p:nvSpPr>
        <p:spPr>
          <a:xfrm>
            <a:off x="684810" y="434824"/>
            <a:ext cx="3065437" cy="523220"/>
          </a:xfrm>
          <a:prstGeom prst="rect">
            <a:avLst/>
          </a:prstGeom>
          <a:noFill/>
        </p:spPr>
        <p:txBody>
          <a:bodyPr wrap="square" rtlCol="0">
            <a:spAutoFit/>
          </a:bodyPr>
          <a:lstStyle/>
          <a:p>
            <a:r>
              <a:rPr lang="de-AT" sz="2800" dirty="0" smtClean="0">
                <a:solidFill>
                  <a:schemeClr val="accent4"/>
                </a:solidFill>
                <a:effectLst>
                  <a:outerShdw blurRad="38100" dist="38100" dir="2700000" algn="tl">
                    <a:srgbClr val="000000">
                      <a:alpha val="43137"/>
                    </a:srgbClr>
                  </a:outerShdw>
                </a:effectLst>
                <a:latin typeface="Lucida Calligraphy" panose="03010101010101010101" pitchFamily="66" charset="0"/>
              </a:rPr>
              <a:t>Partnerwirte</a:t>
            </a:r>
            <a:endParaRPr lang="de-AT" sz="2800" dirty="0">
              <a:solidFill>
                <a:schemeClr val="accent4"/>
              </a:solidFill>
              <a:effectLst>
                <a:outerShdw blurRad="38100" dist="38100" dir="2700000" algn="tl">
                  <a:srgbClr val="000000">
                    <a:alpha val="43137"/>
                  </a:srgbClr>
                </a:outerShdw>
              </a:effectLst>
              <a:latin typeface="Lucida Calligraphy" panose="03010101010101010101" pitchFamily="66" charset="0"/>
            </a:endParaRPr>
          </a:p>
        </p:txBody>
      </p:sp>
    </p:spTree>
    <p:extLst>
      <p:ext uri="{BB962C8B-B14F-4D97-AF65-F5344CB8AC3E}">
        <p14:creationId xmlns:p14="http://schemas.microsoft.com/office/powerpoint/2010/main" val="336141149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12134">
        <p15:prstTrans prst="peelOff"/>
      </p:transition>
    </mc:Choice>
    <mc:Fallback>
      <p:transition spd="slow" advTm="12134">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p:nvPr/>
        </p:nvGrpSpPr>
        <p:grpSpPr>
          <a:xfrm>
            <a:off x="368208" y="669989"/>
            <a:ext cx="3626022" cy="2643821"/>
            <a:chOff x="472816" y="636817"/>
            <a:chExt cx="3586001" cy="2514968"/>
          </a:xfrm>
        </p:grpSpPr>
        <p:pic>
          <p:nvPicPr>
            <p:cNvPr id="2050" name="Picture 2" descr="http://www.waldviertel.at/images/h/j/u/o/l/l/%21/c/t/z/e/-/gasthof-zum-kirchenwir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816" y="636817"/>
              <a:ext cx="3420000" cy="1930193"/>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690466" y="2567010"/>
              <a:ext cx="3368351" cy="584775"/>
            </a:xfrm>
            <a:prstGeom prst="rect">
              <a:avLst/>
            </a:prstGeom>
            <a:noFill/>
          </p:spPr>
          <p:txBody>
            <a:bodyPr wrap="square" rtlCol="0">
              <a:spAutoFit/>
            </a:bodyPr>
            <a:lstStyle/>
            <a:p>
              <a:r>
                <a:rPr lang="de-AT" sz="1600" dirty="0" smtClean="0"/>
                <a:t>Gasthof zum Kirchenwirt, Fam. Schiefer, Bärnkopf</a:t>
              </a:r>
              <a:endParaRPr lang="de-AT" sz="1600" dirty="0"/>
            </a:p>
          </p:txBody>
        </p:sp>
      </p:grpSp>
      <p:grpSp>
        <p:nvGrpSpPr>
          <p:cNvPr id="5" name="Gruppieren 4"/>
          <p:cNvGrpSpPr/>
          <p:nvPr/>
        </p:nvGrpSpPr>
        <p:grpSpPr>
          <a:xfrm>
            <a:off x="8329190" y="422212"/>
            <a:ext cx="3502025" cy="2903555"/>
            <a:chOff x="7293492" y="636817"/>
            <a:chExt cx="3502025" cy="2903555"/>
          </a:xfrm>
        </p:grpSpPr>
        <p:pic>
          <p:nvPicPr>
            <p:cNvPr id="2052" name="Picture 4" descr="http://wanderfreunde.rappottenstein.info/images/Fotos/2011Ulrichschlag/2011Ulrichschlag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93492" y="636817"/>
              <a:ext cx="3420000" cy="2565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7293492" y="3201818"/>
              <a:ext cx="3502025" cy="338554"/>
            </a:xfrm>
            <a:prstGeom prst="rect">
              <a:avLst/>
            </a:prstGeom>
            <a:noFill/>
          </p:spPr>
          <p:txBody>
            <a:bodyPr wrap="square" rtlCol="0">
              <a:spAutoFit/>
            </a:bodyPr>
            <a:lstStyle/>
            <a:p>
              <a:r>
                <a:rPr lang="de-AT" sz="1600" dirty="0" smtClean="0"/>
                <a:t>Gasthaus Ballwein, Ulrichschlag</a:t>
              </a:r>
              <a:endParaRPr lang="de-AT" sz="1600" dirty="0"/>
            </a:p>
          </p:txBody>
        </p:sp>
      </p:grpSp>
      <p:grpSp>
        <p:nvGrpSpPr>
          <p:cNvPr id="7" name="Gruppieren 6"/>
          <p:cNvGrpSpPr/>
          <p:nvPr/>
        </p:nvGrpSpPr>
        <p:grpSpPr>
          <a:xfrm>
            <a:off x="4576341" y="2825429"/>
            <a:ext cx="3170738" cy="2488021"/>
            <a:chOff x="535424" y="3873902"/>
            <a:chExt cx="3620511" cy="2667771"/>
          </a:xfrm>
        </p:grpSpPr>
        <p:pic>
          <p:nvPicPr>
            <p:cNvPr id="2054" name="Picture 6" descr="http://www.ottenschlag.com/typo3temp/pics/fe7237dba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5424" y="3873902"/>
              <a:ext cx="3620511" cy="2129713"/>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642133" y="5956898"/>
              <a:ext cx="3452326" cy="584775"/>
            </a:xfrm>
            <a:prstGeom prst="rect">
              <a:avLst/>
            </a:prstGeom>
            <a:noFill/>
          </p:spPr>
          <p:txBody>
            <a:bodyPr wrap="square" rtlCol="0">
              <a:spAutoFit/>
            </a:bodyPr>
            <a:lstStyle/>
            <a:p>
              <a:r>
                <a:rPr lang="de-AT" sz="1600" dirty="0" smtClean="0"/>
                <a:t>Die landwirtschaftliche Fachschule im Schloss Ottenschlag</a:t>
              </a:r>
              <a:endParaRPr lang="de-AT" sz="1600" dirty="0"/>
            </a:p>
          </p:txBody>
        </p:sp>
      </p:grpSp>
      <p:grpSp>
        <p:nvGrpSpPr>
          <p:cNvPr id="9" name="Gruppieren 8"/>
          <p:cNvGrpSpPr/>
          <p:nvPr/>
        </p:nvGrpSpPr>
        <p:grpSpPr>
          <a:xfrm>
            <a:off x="324245" y="3818536"/>
            <a:ext cx="3780000" cy="2612889"/>
            <a:chOff x="4273341" y="422212"/>
            <a:chExt cx="3973824" cy="2612889"/>
          </a:xfrm>
        </p:grpSpPr>
        <p:pic>
          <p:nvPicPr>
            <p:cNvPr id="2058" name="Picture 10" descr="http://www.schoenbach.gv.at/grafiken/Gasthaus-Hofbauer.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319558" y="422212"/>
              <a:ext cx="3694852" cy="2274335"/>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4273341" y="2696547"/>
              <a:ext cx="3973824" cy="338554"/>
            </a:xfrm>
            <a:prstGeom prst="rect">
              <a:avLst/>
            </a:prstGeom>
            <a:noFill/>
          </p:spPr>
          <p:txBody>
            <a:bodyPr wrap="square" rtlCol="0">
              <a:spAutoFit/>
            </a:bodyPr>
            <a:lstStyle/>
            <a:p>
              <a:r>
                <a:rPr lang="de-AT" sz="1600" dirty="0" smtClean="0"/>
                <a:t>Gasthof zur Post, Fam. Hofbauer, Schönbach</a:t>
              </a:r>
              <a:endParaRPr lang="de-AT" sz="1600" dirty="0"/>
            </a:p>
          </p:txBody>
        </p:sp>
      </p:grpSp>
      <p:grpSp>
        <p:nvGrpSpPr>
          <p:cNvPr id="11" name="Gruppieren 10"/>
          <p:cNvGrpSpPr/>
          <p:nvPr/>
        </p:nvGrpSpPr>
        <p:grpSpPr>
          <a:xfrm>
            <a:off x="8591543" y="3685592"/>
            <a:ext cx="3239672" cy="2745833"/>
            <a:chOff x="8591543" y="3685592"/>
            <a:chExt cx="3239672" cy="2745833"/>
          </a:xfrm>
        </p:grpSpPr>
        <p:pic>
          <p:nvPicPr>
            <p:cNvPr id="2056" name="Picture 8" descr="http://www.gh-bauer.at/fileadmin/Bilder/GasthausBauerweb.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8648354" y="3685592"/>
              <a:ext cx="3100836" cy="2386008"/>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p:cNvSpPr txBox="1"/>
            <p:nvPr/>
          </p:nvSpPr>
          <p:spPr>
            <a:xfrm>
              <a:off x="8591543" y="6092871"/>
              <a:ext cx="3239672" cy="338554"/>
            </a:xfrm>
            <a:prstGeom prst="rect">
              <a:avLst/>
            </a:prstGeom>
            <a:noFill/>
          </p:spPr>
          <p:txBody>
            <a:bodyPr wrap="square" rtlCol="0">
              <a:spAutoFit/>
            </a:bodyPr>
            <a:lstStyle/>
            <a:p>
              <a:r>
                <a:rPr lang="de-AT" sz="1600" dirty="0" smtClean="0"/>
                <a:t>Gasthaus Bauer, Grafenschlag</a:t>
              </a:r>
              <a:endParaRPr lang="de-AT" sz="1600" dirty="0"/>
            </a:p>
          </p:txBody>
        </p:sp>
      </p:grpSp>
      <p:sp>
        <p:nvSpPr>
          <p:cNvPr id="12" name="Textfeld 11"/>
          <p:cNvSpPr txBox="1"/>
          <p:nvPr/>
        </p:nvSpPr>
        <p:spPr>
          <a:xfrm>
            <a:off x="4693149" y="2271874"/>
            <a:ext cx="2976736" cy="338554"/>
          </a:xfrm>
          <a:prstGeom prst="rect">
            <a:avLst/>
          </a:prstGeom>
          <a:noFill/>
        </p:spPr>
        <p:txBody>
          <a:bodyPr wrap="square" rtlCol="0">
            <a:spAutoFit/>
          </a:bodyPr>
          <a:lstStyle/>
          <a:p>
            <a:r>
              <a:rPr lang="de-AT" sz="1600" dirty="0" smtClean="0"/>
              <a:t>Gasthof </a:t>
            </a:r>
            <a:r>
              <a:rPr lang="de-AT" sz="1600" dirty="0" err="1" smtClean="0"/>
              <a:t>Enne</a:t>
            </a:r>
            <a:r>
              <a:rPr lang="de-AT" sz="1600" dirty="0" smtClean="0"/>
              <a:t>, Els/Albrechtsberg</a:t>
            </a:r>
            <a:endParaRPr lang="de-AT" sz="1600" dirty="0"/>
          </a:p>
        </p:txBody>
      </p:sp>
      <p:sp>
        <p:nvSpPr>
          <p:cNvPr id="13" name="Textfeld 12"/>
          <p:cNvSpPr txBox="1"/>
          <p:nvPr/>
        </p:nvSpPr>
        <p:spPr>
          <a:xfrm>
            <a:off x="4758585" y="5554262"/>
            <a:ext cx="2845864" cy="707886"/>
          </a:xfrm>
          <a:prstGeom prst="rect">
            <a:avLst/>
          </a:prstGeom>
          <a:solidFill>
            <a:schemeClr val="accent4">
              <a:lumMod val="40000"/>
              <a:lumOff val="60000"/>
            </a:schemeClr>
          </a:solidFill>
        </p:spPr>
        <p:txBody>
          <a:bodyPr wrap="square" rtlCol="0">
            <a:spAutoFit/>
          </a:bodyPr>
          <a:lstStyle/>
          <a:p>
            <a:r>
              <a:rPr lang="de-AT" sz="2400" dirty="0" smtClean="0">
                <a:latin typeface="Aharoni" panose="02010803020104030203" pitchFamily="2" charset="-79"/>
                <a:cs typeface="Aharoni" panose="02010803020104030203" pitchFamily="2" charset="-79"/>
              </a:rPr>
              <a:t>Gasthaus Strasser </a:t>
            </a:r>
            <a:r>
              <a:rPr lang="de-AT" sz="1600" dirty="0" err="1" smtClean="0"/>
              <a:t>Kleinpertholz</a:t>
            </a:r>
            <a:r>
              <a:rPr lang="de-AT" sz="1600" dirty="0" smtClean="0"/>
              <a:t>/Martinsberg</a:t>
            </a:r>
            <a:endParaRPr lang="de-AT" sz="1600" dirty="0"/>
          </a:p>
        </p:txBody>
      </p:sp>
      <p:pic>
        <p:nvPicPr>
          <p:cNvPr id="14" name="Grafik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69794" y="234868"/>
            <a:ext cx="2962918" cy="2037006"/>
          </a:xfrm>
          <a:prstGeom prst="rect">
            <a:avLst/>
          </a:prstGeom>
        </p:spPr>
      </p:pic>
    </p:spTree>
    <p:extLst>
      <p:ext uri="{BB962C8B-B14F-4D97-AF65-F5344CB8AC3E}">
        <p14:creationId xmlns:p14="http://schemas.microsoft.com/office/powerpoint/2010/main" val="2218950846"/>
      </p:ext>
    </p:extLst>
  </p:cSld>
  <p:clrMapOvr>
    <a:masterClrMapping/>
  </p:clrMapOvr>
  <p:transition spd="med" advTm="12279">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86948" y="1385325"/>
            <a:ext cx="4079389" cy="1015663"/>
          </a:xfrm>
          <a:prstGeom prst="rect">
            <a:avLst/>
          </a:prstGeom>
          <a:noFill/>
        </p:spPr>
        <p:txBody>
          <a:bodyPr wrap="square" rtlCol="0">
            <a:spAutoFit/>
          </a:bodyPr>
          <a:lstStyle/>
          <a:p>
            <a:r>
              <a:rPr lang="de-AT" sz="2000" dirty="0" smtClean="0"/>
              <a:t>Am 1. Februar beginnen schließlich offiziell die ersten </a:t>
            </a:r>
            <a:r>
              <a:rPr lang="de-AT" sz="2000" dirty="0" err="1" smtClean="0"/>
              <a:t>MahlZeit</a:t>
            </a:r>
            <a:r>
              <a:rPr lang="de-AT" sz="2000" dirty="0" smtClean="0"/>
              <a:t>-Treffen – und das mit Furore!</a:t>
            </a:r>
            <a:endParaRPr lang="de-AT" sz="2000" dirty="0"/>
          </a:p>
        </p:txBody>
      </p:sp>
      <p:pic>
        <p:nvPicPr>
          <p:cNvPr id="3" name="Grafik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059" y="2440604"/>
            <a:ext cx="3780000" cy="2598750"/>
          </a:xfrm>
          <a:prstGeom prst="rect">
            <a:avLst/>
          </a:prstGeom>
        </p:spPr>
      </p:pic>
      <p:sp>
        <p:nvSpPr>
          <p:cNvPr id="4" name="Textfeld 3"/>
          <p:cNvSpPr txBox="1"/>
          <p:nvPr/>
        </p:nvSpPr>
        <p:spPr>
          <a:xfrm>
            <a:off x="249624" y="5039354"/>
            <a:ext cx="4114800" cy="584775"/>
          </a:xfrm>
          <a:prstGeom prst="rect">
            <a:avLst/>
          </a:prstGeom>
          <a:noFill/>
        </p:spPr>
        <p:txBody>
          <a:bodyPr wrap="square" rtlCol="0">
            <a:spAutoFit/>
          </a:bodyPr>
          <a:lstStyle/>
          <a:p>
            <a:r>
              <a:rPr lang="de-AT" sz="1600" dirty="0" smtClean="0"/>
              <a:t>Bad Traunstein legt am 19. Jänner einen Frühstart hin. Ein super Auftakt für das Projekt!</a:t>
            </a:r>
            <a:endParaRPr lang="de-AT" sz="1600" dirty="0"/>
          </a:p>
        </p:txBody>
      </p:sp>
      <p:pic>
        <p:nvPicPr>
          <p:cNvPr id="5" name="Grafik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55528" y="3511603"/>
            <a:ext cx="3780000" cy="2835000"/>
          </a:xfrm>
          <a:prstGeom prst="rect">
            <a:avLst/>
          </a:prstGeom>
        </p:spPr>
      </p:pic>
      <p:pic>
        <p:nvPicPr>
          <p:cNvPr id="6" name="Grafik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96726" y="3783612"/>
            <a:ext cx="3780000" cy="2835000"/>
          </a:xfrm>
          <a:prstGeom prst="rect">
            <a:avLst/>
          </a:prstGeom>
        </p:spPr>
      </p:pic>
      <p:pic>
        <p:nvPicPr>
          <p:cNvPr id="7" name="Grafik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55528" y="235646"/>
            <a:ext cx="3780000" cy="2835000"/>
          </a:xfrm>
          <a:prstGeom prst="rect">
            <a:avLst/>
          </a:prstGeom>
        </p:spPr>
      </p:pic>
      <p:pic>
        <p:nvPicPr>
          <p:cNvPr id="8" name="Grafik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87395" y="676603"/>
            <a:ext cx="3780000" cy="2835000"/>
          </a:xfrm>
          <a:prstGeom prst="rect">
            <a:avLst/>
          </a:prstGeom>
        </p:spPr>
      </p:pic>
      <p:sp>
        <p:nvSpPr>
          <p:cNvPr id="9" name="Textfeld 8"/>
          <p:cNvSpPr txBox="1"/>
          <p:nvPr/>
        </p:nvSpPr>
        <p:spPr>
          <a:xfrm>
            <a:off x="4430697" y="3076954"/>
            <a:ext cx="3780000" cy="338554"/>
          </a:xfrm>
          <a:prstGeom prst="rect">
            <a:avLst/>
          </a:prstGeom>
          <a:noFill/>
        </p:spPr>
        <p:txBody>
          <a:bodyPr wrap="square" rtlCol="0">
            <a:spAutoFit/>
          </a:bodyPr>
          <a:lstStyle/>
          <a:p>
            <a:r>
              <a:rPr lang="de-AT" sz="1600" dirty="0" smtClean="0"/>
              <a:t>Waldhausen – Harmonikawirt Huber</a:t>
            </a:r>
            <a:endParaRPr lang="de-AT" sz="1600" dirty="0"/>
          </a:p>
        </p:txBody>
      </p:sp>
      <p:sp>
        <p:nvSpPr>
          <p:cNvPr id="10" name="Textfeld 9"/>
          <p:cNvSpPr txBox="1"/>
          <p:nvPr/>
        </p:nvSpPr>
        <p:spPr>
          <a:xfrm>
            <a:off x="4498064" y="6354141"/>
            <a:ext cx="3087724" cy="338554"/>
          </a:xfrm>
          <a:prstGeom prst="rect">
            <a:avLst/>
          </a:prstGeom>
          <a:noFill/>
        </p:spPr>
        <p:txBody>
          <a:bodyPr wrap="square" rtlCol="0">
            <a:spAutoFit/>
          </a:bodyPr>
          <a:lstStyle/>
          <a:p>
            <a:r>
              <a:rPr lang="de-AT" sz="1600" dirty="0" smtClean="0"/>
              <a:t>Grafenschlag – Gasthaus Bauer</a:t>
            </a:r>
            <a:endParaRPr lang="de-AT" sz="1600" dirty="0"/>
          </a:p>
        </p:txBody>
      </p:sp>
      <p:sp>
        <p:nvSpPr>
          <p:cNvPr id="11" name="Textfeld 10"/>
          <p:cNvSpPr txBox="1"/>
          <p:nvPr/>
        </p:nvSpPr>
        <p:spPr>
          <a:xfrm>
            <a:off x="781502" y="375232"/>
            <a:ext cx="3090279" cy="954107"/>
          </a:xfrm>
          <a:prstGeom prst="rect">
            <a:avLst/>
          </a:prstGeom>
          <a:noFill/>
        </p:spPr>
        <p:txBody>
          <a:bodyPr wrap="square" rtlCol="0">
            <a:spAutoFit/>
          </a:bodyPr>
          <a:lstStyle/>
          <a:p>
            <a:r>
              <a:rPr lang="de-AT" sz="2800" dirty="0" err="1" smtClean="0">
                <a:solidFill>
                  <a:schemeClr val="accent4"/>
                </a:solidFill>
                <a:effectLst>
                  <a:outerShdw blurRad="38100" dist="38100" dir="2700000" algn="tl">
                    <a:srgbClr val="000000">
                      <a:alpha val="43137"/>
                    </a:srgbClr>
                  </a:outerShdw>
                </a:effectLst>
                <a:latin typeface="Lucida Calligraphy" panose="03010101010101010101" pitchFamily="66" charset="0"/>
              </a:rPr>
              <a:t>MahlZeit</a:t>
            </a:r>
            <a:r>
              <a:rPr lang="de-AT" sz="2800" dirty="0" smtClean="0">
                <a:solidFill>
                  <a:schemeClr val="accent4"/>
                </a:solidFill>
                <a:effectLst>
                  <a:outerShdw blurRad="38100" dist="38100" dir="2700000" algn="tl">
                    <a:srgbClr val="000000">
                      <a:alpha val="43137"/>
                    </a:srgbClr>
                  </a:outerShdw>
                </a:effectLst>
                <a:latin typeface="Lucida Calligraphy" panose="03010101010101010101" pitchFamily="66" charset="0"/>
              </a:rPr>
              <a:t>! – </a:t>
            </a:r>
          </a:p>
          <a:p>
            <a:r>
              <a:rPr lang="de-AT" sz="2800" dirty="0" smtClean="0">
                <a:solidFill>
                  <a:schemeClr val="accent4"/>
                </a:solidFill>
                <a:effectLst>
                  <a:outerShdw blurRad="38100" dist="38100" dir="2700000" algn="tl">
                    <a:srgbClr val="000000">
                      <a:alpha val="43137"/>
                    </a:srgbClr>
                  </a:outerShdw>
                </a:effectLst>
                <a:latin typeface="Lucida Calligraphy" panose="03010101010101010101" pitchFamily="66" charset="0"/>
              </a:rPr>
              <a:t>jetzt geht’s los</a:t>
            </a:r>
            <a:endParaRPr lang="de-AT" sz="2800" dirty="0">
              <a:solidFill>
                <a:schemeClr val="accent4"/>
              </a:solidFill>
              <a:effectLst>
                <a:outerShdw blurRad="38100" dist="38100" dir="2700000" algn="tl">
                  <a:srgbClr val="000000">
                    <a:alpha val="43137"/>
                  </a:srgbClr>
                </a:outerShdw>
              </a:effectLst>
              <a:latin typeface="Lucida Calligraphy" panose="03010101010101010101" pitchFamily="66" charset="0"/>
            </a:endParaRPr>
          </a:p>
        </p:txBody>
      </p:sp>
    </p:spTree>
    <p:extLst>
      <p:ext uri="{BB962C8B-B14F-4D97-AF65-F5344CB8AC3E}">
        <p14:creationId xmlns:p14="http://schemas.microsoft.com/office/powerpoint/2010/main" val="259965483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advTm="13461">
        <p15:prstTrans prst="curtains"/>
      </p:transition>
    </mc:Choice>
    <mc:Fallback>
      <p:transition spd="slow" advTm="13461">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472751"/>
            <a:ext cx="3780000" cy="2598750"/>
          </a:xfrm>
          <a:prstGeom prst="rect">
            <a:avLst/>
          </a:prstGeom>
        </p:spPr>
      </p:pic>
      <p:pic>
        <p:nvPicPr>
          <p:cNvPr id="3" name="Grafik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4800" y="3590733"/>
            <a:ext cx="3780000" cy="2586804"/>
          </a:xfrm>
          <a:prstGeom prst="rect">
            <a:avLst/>
          </a:prstGeom>
        </p:spPr>
      </p:pic>
      <p:pic>
        <p:nvPicPr>
          <p:cNvPr id="5" name="Grafik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47694" y="476352"/>
            <a:ext cx="3780000" cy="2594969"/>
          </a:xfrm>
          <a:prstGeom prst="rect">
            <a:avLst/>
          </a:prstGeom>
        </p:spPr>
      </p:pic>
      <p:pic>
        <p:nvPicPr>
          <p:cNvPr id="6" name="Grafik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247694" y="3600062"/>
            <a:ext cx="3780000" cy="2546733"/>
          </a:xfrm>
          <a:prstGeom prst="rect">
            <a:avLst/>
          </a:prstGeom>
        </p:spPr>
      </p:pic>
      <p:pic>
        <p:nvPicPr>
          <p:cNvPr id="7" name="Grafik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90588" y="461375"/>
            <a:ext cx="3780000" cy="2598750"/>
          </a:xfrm>
          <a:prstGeom prst="rect">
            <a:avLst/>
          </a:prstGeom>
        </p:spPr>
      </p:pic>
      <p:pic>
        <p:nvPicPr>
          <p:cNvPr id="8" name="Grafik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90588" y="3574053"/>
            <a:ext cx="3780000" cy="2598750"/>
          </a:xfrm>
          <a:prstGeom prst="rect">
            <a:avLst/>
          </a:prstGeom>
        </p:spPr>
      </p:pic>
      <p:sp>
        <p:nvSpPr>
          <p:cNvPr id="9" name="Textfeld 8"/>
          <p:cNvSpPr txBox="1"/>
          <p:nvPr/>
        </p:nvSpPr>
        <p:spPr>
          <a:xfrm>
            <a:off x="667947" y="3151272"/>
            <a:ext cx="3241579" cy="338554"/>
          </a:xfrm>
          <a:prstGeom prst="rect">
            <a:avLst/>
          </a:prstGeom>
          <a:noFill/>
        </p:spPr>
        <p:txBody>
          <a:bodyPr wrap="square" rtlCol="0">
            <a:spAutoFit/>
          </a:bodyPr>
          <a:lstStyle/>
          <a:p>
            <a:r>
              <a:rPr lang="de-AT" sz="1600" dirty="0" smtClean="0"/>
              <a:t>Kottes-Purk, Gasthof Schrammel</a:t>
            </a:r>
            <a:endParaRPr lang="de-AT" sz="1600" dirty="0"/>
          </a:p>
        </p:txBody>
      </p:sp>
      <p:sp>
        <p:nvSpPr>
          <p:cNvPr id="10" name="Textfeld 9"/>
          <p:cNvSpPr txBox="1"/>
          <p:nvPr/>
        </p:nvSpPr>
        <p:spPr>
          <a:xfrm>
            <a:off x="4624616" y="3151272"/>
            <a:ext cx="2901820" cy="338554"/>
          </a:xfrm>
          <a:prstGeom prst="rect">
            <a:avLst/>
          </a:prstGeom>
          <a:noFill/>
        </p:spPr>
        <p:txBody>
          <a:bodyPr wrap="square" rtlCol="0">
            <a:spAutoFit/>
          </a:bodyPr>
          <a:lstStyle/>
          <a:p>
            <a:r>
              <a:rPr lang="de-AT" sz="1600" dirty="0" smtClean="0"/>
              <a:t>Martinsberg, Gasthaus Strasser</a:t>
            </a:r>
            <a:endParaRPr lang="de-AT" sz="1600" dirty="0"/>
          </a:p>
        </p:txBody>
      </p:sp>
      <p:sp>
        <p:nvSpPr>
          <p:cNvPr id="11" name="Textfeld 10"/>
          <p:cNvSpPr txBox="1"/>
          <p:nvPr/>
        </p:nvSpPr>
        <p:spPr>
          <a:xfrm>
            <a:off x="8817429" y="3147812"/>
            <a:ext cx="2752531" cy="338554"/>
          </a:xfrm>
          <a:prstGeom prst="rect">
            <a:avLst/>
          </a:prstGeom>
          <a:noFill/>
        </p:spPr>
        <p:txBody>
          <a:bodyPr wrap="square" rtlCol="0">
            <a:spAutoFit/>
          </a:bodyPr>
          <a:lstStyle/>
          <a:p>
            <a:r>
              <a:rPr lang="de-AT" sz="1600" dirty="0" smtClean="0"/>
              <a:t>Kirchschlag, Gasthaus Adam</a:t>
            </a:r>
            <a:endParaRPr lang="de-AT" sz="1600" dirty="0"/>
          </a:p>
        </p:txBody>
      </p:sp>
    </p:spTree>
    <p:extLst>
      <p:ext uri="{BB962C8B-B14F-4D97-AF65-F5344CB8AC3E}">
        <p14:creationId xmlns:p14="http://schemas.microsoft.com/office/powerpoint/2010/main" val="4040270333"/>
      </p:ext>
    </p:extLst>
  </p:cSld>
  <p:clrMapOvr>
    <a:masterClrMapping/>
  </p:clrMapOvr>
  <p:transition spd="slow" advTm="9857">
    <p:pull/>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338</Words>
  <Application>Microsoft Office PowerPoint</Application>
  <PresentationFormat>Benutzerdefiniert</PresentationFormat>
  <Paragraphs>42</Paragraphs>
  <Slides>17</Slides>
  <Notes>0</Notes>
  <HiddenSlides>0</HiddenSlides>
  <MMClips>0</MMClips>
  <ScaleCrop>false</ScaleCrop>
  <HeadingPairs>
    <vt:vector size="4" baseType="variant">
      <vt:variant>
        <vt:lpstr>Design</vt:lpstr>
      </vt:variant>
      <vt:variant>
        <vt:i4>2</vt:i4>
      </vt:variant>
      <vt:variant>
        <vt:lpstr>Folientitel</vt:lpstr>
      </vt:variant>
      <vt:variant>
        <vt:i4>17</vt:i4>
      </vt:variant>
    </vt:vector>
  </HeadingPairs>
  <TitlesOfParts>
    <vt:vector size="19" baseType="lpstr">
      <vt:lpstr>Office Theme</vt:lpstr>
      <vt:lpstr>Office-Design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Regine Nestler</dc:creator>
  <cp:lastModifiedBy>Elisabeth Wachter</cp:lastModifiedBy>
  <cp:revision>43</cp:revision>
  <dcterms:created xsi:type="dcterms:W3CDTF">2016-02-29T10:41:08Z</dcterms:created>
  <dcterms:modified xsi:type="dcterms:W3CDTF">2016-05-02T11:29:40Z</dcterms:modified>
</cp:coreProperties>
</file>