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6" r:id="rId2"/>
    <p:sldId id="267" r:id="rId3"/>
    <p:sldId id="276" r:id="rId4"/>
    <p:sldId id="280" r:id="rId5"/>
    <p:sldId id="278" r:id="rId6"/>
    <p:sldId id="279" r:id="rId7"/>
    <p:sldId id="277" r:id="rId8"/>
    <p:sldId id="282" r:id="rId9"/>
    <p:sldId id="274" r:id="rId10"/>
    <p:sldId id="271" r:id="rId11"/>
    <p:sldId id="273" r:id="rId12"/>
    <p:sldId id="268" r:id="rId13"/>
    <p:sldId id="272" r:id="rId14"/>
    <p:sldId id="281" r:id="rId15"/>
    <p:sldId id="270" r:id="rId16"/>
    <p:sldId id="275" r:id="rId17"/>
  </p:sldIdLst>
  <p:sldSz cx="9144000" cy="6858000" type="screen4x3"/>
  <p:notesSz cx="7099300" cy="10234613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5905" autoAdjust="0"/>
  </p:normalViewPr>
  <p:slideViewPr>
    <p:cSldViewPr>
      <p:cViewPr varScale="1">
        <p:scale>
          <a:sx n="78" d="100"/>
          <a:sy n="78" d="100"/>
        </p:scale>
        <p:origin x="-17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3" tIns="47382" rIns="94763" bIns="47382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3" tIns="47382" rIns="94763" bIns="47382" rtlCol="0"/>
          <a:lstStyle>
            <a:lvl1pPr algn="r">
              <a:defRPr sz="1200"/>
            </a:lvl1pPr>
          </a:lstStyle>
          <a:p>
            <a:fld id="{328A473E-6BC3-4DDB-8A7A-345879C20D65}" type="datetimeFigureOut">
              <a:rPr lang="de-AT" smtClean="0"/>
              <a:pPr/>
              <a:t>14.10.2014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3" tIns="47382" rIns="94763" bIns="47382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3" tIns="47382" rIns="94763" bIns="47382" rtlCol="0" anchor="b"/>
          <a:lstStyle>
            <a:lvl1pPr algn="r">
              <a:defRPr sz="1200"/>
            </a:lvl1pPr>
          </a:lstStyle>
          <a:p>
            <a:fld id="{31B7D8EB-4914-469D-A561-E1C3E024AD18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0"/>
          </a:xfrm>
          <a:prstGeom prst="rect">
            <a:avLst/>
          </a:prstGeom>
        </p:spPr>
        <p:txBody>
          <a:bodyPr vert="horz" lIns="94763" tIns="47382" rIns="94763" bIns="47382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0"/>
          </a:xfrm>
          <a:prstGeom prst="rect">
            <a:avLst/>
          </a:prstGeom>
        </p:spPr>
        <p:txBody>
          <a:bodyPr vert="horz" lIns="94763" tIns="47382" rIns="94763" bIns="47382" rtlCol="0"/>
          <a:lstStyle>
            <a:lvl1pPr algn="r">
              <a:defRPr sz="1200"/>
            </a:lvl1pPr>
          </a:lstStyle>
          <a:p>
            <a:fld id="{84191EAB-3F89-4B6D-AB29-00581B44B636}" type="datetimeFigureOut">
              <a:rPr lang="de-AT" smtClean="0"/>
              <a:pPr/>
              <a:t>14.10.2014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3" tIns="47382" rIns="94763" bIns="47382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1" y="4861443"/>
            <a:ext cx="5679440" cy="4605575"/>
          </a:xfrm>
          <a:prstGeom prst="rect">
            <a:avLst/>
          </a:prstGeom>
        </p:spPr>
        <p:txBody>
          <a:bodyPr vert="horz" lIns="94763" tIns="47382" rIns="94763" bIns="47382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0"/>
          </a:xfrm>
          <a:prstGeom prst="rect">
            <a:avLst/>
          </a:prstGeom>
        </p:spPr>
        <p:txBody>
          <a:bodyPr vert="horz" lIns="94763" tIns="47382" rIns="94763" bIns="47382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0"/>
          </a:xfrm>
          <a:prstGeom prst="rect">
            <a:avLst/>
          </a:prstGeom>
        </p:spPr>
        <p:txBody>
          <a:bodyPr vert="horz" lIns="94763" tIns="47382" rIns="94763" bIns="47382" rtlCol="0" anchor="b"/>
          <a:lstStyle>
            <a:lvl1pPr algn="r">
              <a:defRPr sz="1200"/>
            </a:lvl1pPr>
          </a:lstStyle>
          <a:p>
            <a:fld id="{81975C86-CEBC-42D5-BED6-5446E6D2E828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F1898A-99C1-4246-B1A7-118F95459B6C}" type="slidenum">
              <a:rPr lang="de-AT" smtClean="0"/>
              <a:pPr>
                <a:defRPr/>
              </a:pPr>
              <a:t>1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0909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0909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2765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2765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5516563"/>
            <a:ext cx="9144000" cy="1006475"/>
          </a:xfrm>
          <a:prstGeom prst="rect">
            <a:avLst/>
          </a:prstGeom>
          <a:solidFill>
            <a:srgbClr val="2A7E5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276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Textmasterformate durch Klicken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</a:p>
        </p:txBody>
      </p:sp>
      <p:pic>
        <p:nvPicPr>
          <p:cNvPr id="1033" name="Picture 9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56550" y="5589588"/>
            <a:ext cx="820738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4716463" y="5876925"/>
            <a:ext cx="30241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AT" sz="1400">
                <a:solidFill>
                  <a:schemeClr val="bg1"/>
                </a:solidFill>
                <a:latin typeface="Tahoma" pitchFamily="34" charset="0"/>
              </a:rPr>
              <a:t>… weil Gesundheit wichtig ist!</a:t>
            </a:r>
          </a:p>
        </p:txBody>
      </p:sp>
      <p:pic>
        <p:nvPicPr>
          <p:cNvPr id="1035" name="Picture 11" descr="pga_leiste_beratung"/>
          <p:cNvPicPr>
            <a:picLocks noChangeAspect="1" noChangeArrowheads="1"/>
          </p:cNvPicPr>
          <p:nvPr userDrawn="1"/>
        </p:nvPicPr>
        <p:blipFill>
          <a:blip r:embed="rId14" cstate="print"/>
          <a:srcRect l="2589" r="3615" b="62663"/>
          <a:stretch>
            <a:fillRect/>
          </a:stretch>
        </p:blipFill>
        <p:spPr bwMode="auto">
          <a:xfrm>
            <a:off x="0" y="6497638"/>
            <a:ext cx="9144000" cy="3603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0"/>
          <p:cNvSpPr>
            <a:spLocks noGrp="1" noChangeArrowheads="1"/>
          </p:cNvSpPr>
          <p:nvPr>
            <p:ph type="title"/>
          </p:nvPr>
        </p:nvSpPr>
        <p:spPr>
          <a:xfrm>
            <a:off x="251521" y="1"/>
            <a:ext cx="8208911" cy="5229199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de-DE" sz="3200" b="1" dirty="0" smtClean="0">
                <a:solidFill>
                  <a:srgbClr val="008000"/>
                </a:solidFill>
              </a:rPr>
              <a:t/>
            </a:r>
            <a:br>
              <a:rPr lang="de-DE" sz="3200" b="1" dirty="0" smtClean="0">
                <a:solidFill>
                  <a:srgbClr val="008000"/>
                </a:solidFill>
              </a:rPr>
            </a:br>
            <a:r>
              <a:rPr lang="de-DE" sz="1800" b="1" dirty="0" smtClean="0">
                <a:solidFill>
                  <a:srgbClr val="008000"/>
                </a:solidFill>
              </a:rPr>
              <a:t/>
            </a:r>
            <a:br>
              <a:rPr lang="de-DE" sz="1800" b="1" dirty="0" smtClean="0">
                <a:solidFill>
                  <a:srgbClr val="008000"/>
                </a:solidFill>
              </a:rPr>
            </a:br>
            <a:r>
              <a:rPr lang="de-DE" sz="4800" b="1" dirty="0" smtClean="0">
                <a:solidFill>
                  <a:srgbClr val="008000"/>
                </a:solidFill>
              </a:rPr>
              <a:t/>
            </a:r>
            <a:br>
              <a:rPr lang="de-DE" sz="4800" b="1" dirty="0" smtClean="0">
                <a:solidFill>
                  <a:srgbClr val="008000"/>
                </a:solidFill>
              </a:rPr>
            </a:br>
            <a:r>
              <a:rPr lang="de-DE" sz="4800" b="1" dirty="0" smtClean="0">
                <a:solidFill>
                  <a:srgbClr val="008000"/>
                </a:solidFill>
              </a:rPr>
              <a:t/>
            </a:r>
            <a:br>
              <a:rPr lang="de-DE" sz="4800" b="1" dirty="0" smtClean="0">
                <a:solidFill>
                  <a:srgbClr val="008000"/>
                </a:solidFill>
              </a:rPr>
            </a:br>
            <a:r>
              <a:rPr lang="de-DE" sz="3600" b="1" dirty="0" smtClean="0">
                <a:solidFill>
                  <a:srgbClr val="008000"/>
                </a:solidFill>
              </a:rPr>
              <a:t/>
            </a:r>
            <a:br>
              <a:rPr lang="de-DE" sz="3600" b="1" dirty="0" smtClean="0">
                <a:solidFill>
                  <a:srgbClr val="008000"/>
                </a:solidFill>
              </a:rPr>
            </a:br>
            <a:r>
              <a:rPr lang="de-DE" sz="3600" b="1" dirty="0" smtClean="0">
                <a:solidFill>
                  <a:srgbClr val="008000"/>
                </a:solidFill>
              </a:rPr>
              <a:t/>
            </a:r>
            <a:br>
              <a:rPr lang="de-DE" sz="3600" b="1" dirty="0" smtClean="0">
                <a:solidFill>
                  <a:srgbClr val="008000"/>
                </a:solidFill>
              </a:rPr>
            </a:br>
            <a:r>
              <a:rPr lang="de-DE" sz="3600" b="1" dirty="0" smtClean="0">
                <a:solidFill>
                  <a:srgbClr val="008000"/>
                </a:solidFill>
              </a:rPr>
              <a:t/>
            </a:r>
            <a:br>
              <a:rPr lang="de-DE" sz="3600" b="1" dirty="0" smtClean="0">
                <a:solidFill>
                  <a:srgbClr val="008000"/>
                </a:solidFill>
              </a:rPr>
            </a:br>
            <a:r>
              <a:rPr lang="de-DE" sz="3600" b="1" dirty="0" smtClean="0">
                <a:solidFill>
                  <a:srgbClr val="008000"/>
                </a:solidFill>
              </a:rPr>
              <a:t/>
            </a:r>
            <a:br>
              <a:rPr lang="de-DE" sz="3600" b="1" dirty="0" smtClean="0">
                <a:solidFill>
                  <a:srgbClr val="008000"/>
                </a:solidFill>
              </a:rPr>
            </a:br>
            <a:r>
              <a:rPr lang="de-DE" sz="3600" b="1" dirty="0" smtClean="0">
                <a:solidFill>
                  <a:srgbClr val="008000"/>
                </a:solidFill>
              </a:rPr>
              <a:t/>
            </a:r>
            <a:br>
              <a:rPr lang="de-DE" sz="3600" b="1" dirty="0" smtClean="0">
                <a:solidFill>
                  <a:srgbClr val="008000"/>
                </a:solidFill>
              </a:rPr>
            </a:br>
            <a:r>
              <a:rPr lang="de-DE" sz="4000" b="1" dirty="0" smtClean="0">
                <a:solidFill>
                  <a:srgbClr val="008000"/>
                </a:solidFill>
              </a:rPr>
              <a:t>„</a:t>
            </a:r>
            <a:r>
              <a:rPr lang="de-DE" sz="4000" b="1" dirty="0" err="1" smtClean="0">
                <a:solidFill>
                  <a:srgbClr val="008000"/>
                </a:solidFill>
              </a:rPr>
              <a:t>Ischler</a:t>
            </a:r>
            <a:r>
              <a:rPr lang="de-DE" sz="4000" b="1" dirty="0" smtClean="0">
                <a:solidFill>
                  <a:srgbClr val="008000"/>
                </a:solidFill>
              </a:rPr>
              <a:t> Gesundheitswerkstatt“</a:t>
            </a:r>
            <a:r>
              <a:rPr lang="de-DE" sz="4000" b="1" dirty="0" smtClean="0">
                <a:solidFill>
                  <a:schemeClr val="tx1"/>
                </a:solidFill>
              </a:rPr>
              <a:t/>
            </a:r>
            <a:br>
              <a:rPr lang="de-DE" sz="4000" b="1" dirty="0" smtClean="0">
                <a:solidFill>
                  <a:schemeClr val="tx1"/>
                </a:solidFill>
              </a:rPr>
            </a:br>
            <a:r>
              <a:rPr lang="de-DE" sz="2800" b="1" dirty="0" smtClean="0">
                <a:solidFill>
                  <a:schemeClr val="tx1"/>
                </a:solidFill>
              </a:rPr>
              <a:t/>
            </a:r>
            <a:br>
              <a:rPr lang="de-DE" sz="2800" b="1" dirty="0" smtClean="0">
                <a:solidFill>
                  <a:schemeClr val="tx1"/>
                </a:solidFill>
              </a:rPr>
            </a:br>
            <a:r>
              <a:rPr lang="de-DE" sz="2800" b="1" dirty="0" smtClean="0">
                <a:solidFill>
                  <a:schemeClr val="tx1"/>
                </a:solidFill>
              </a:rPr>
              <a:t/>
            </a:r>
            <a:br>
              <a:rPr lang="de-DE" sz="2800" b="1" dirty="0" smtClean="0">
                <a:solidFill>
                  <a:schemeClr val="tx1"/>
                </a:solidFill>
              </a:rPr>
            </a:br>
            <a:r>
              <a:rPr lang="de-DE" sz="2800" b="1" dirty="0" smtClean="0">
                <a:solidFill>
                  <a:schemeClr val="tx1"/>
                </a:solidFill>
              </a:rPr>
              <a:t/>
            </a:r>
            <a:br>
              <a:rPr lang="de-DE" sz="2800" b="1" dirty="0" smtClean="0">
                <a:solidFill>
                  <a:schemeClr val="tx1"/>
                </a:solidFill>
              </a:rPr>
            </a:br>
            <a:r>
              <a:rPr lang="de-DE" sz="2800" b="1" dirty="0" smtClean="0">
                <a:solidFill>
                  <a:schemeClr val="tx1"/>
                </a:solidFill>
              </a:rPr>
              <a:t/>
            </a:r>
            <a:br>
              <a:rPr lang="de-DE" sz="2800" b="1" dirty="0" smtClean="0">
                <a:solidFill>
                  <a:schemeClr val="tx1"/>
                </a:solidFill>
              </a:rPr>
            </a:br>
            <a:r>
              <a:rPr lang="de-DE" sz="2800" b="1" dirty="0" smtClean="0">
                <a:solidFill>
                  <a:schemeClr val="tx1"/>
                </a:solidFill>
              </a:rPr>
              <a:t/>
            </a:r>
            <a:br>
              <a:rPr lang="de-DE" sz="2800" b="1" dirty="0" smtClean="0">
                <a:solidFill>
                  <a:schemeClr val="tx1"/>
                </a:solidFill>
              </a:rPr>
            </a:br>
            <a:r>
              <a:rPr lang="de-DE" sz="2800" b="1" dirty="0" smtClean="0">
                <a:solidFill>
                  <a:schemeClr val="tx1"/>
                </a:solidFill>
              </a:rPr>
              <a:t/>
            </a:r>
            <a:br>
              <a:rPr lang="de-DE" sz="2800" b="1" dirty="0" smtClean="0">
                <a:solidFill>
                  <a:schemeClr val="tx1"/>
                </a:solidFill>
              </a:rPr>
            </a:br>
            <a:r>
              <a:rPr lang="de-DE" sz="2800" b="1" dirty="0" smtClean="0">
                <a:solidFill>
                  <a:schemeClr val="tx1"/>
                </a:solidFill>
              </a:rPr>
              <a:t/>
            </a:r>
            <a:br>
              <a:rPr lang="de-DE" sz="2800" b="1" dirty="0" smtClean="0">
                <a:solidFill>
                  <a:schemeClr val="tx1"/>
                </a:solidFill>
              </a:rPr>
            </a:br>
            <a:r>
              <a:rPr lang="de-DE" sz="2800" b="1" dirty="0" smtClean="0">
                <a:solidFill>
                  <a:schemeClr val="tx1"/>
                </a:solidFill>
              </a:rPr>
              <a:t/>
            </a:r>
            <a:br>
              <a:rPr lang="de-DE" sz="2800" b="1" dirty="0" smtClean="0">
                <a:solidFill>
                  <a:schemeClr val="tx1"/>
                </a:solidFill>
              </a:rPr>
            </a:br>
            <a:r>
              <a:rPr lang="de-DE" sz="2800" b="1" dirty="0" smtClean="0">
                <a:solidFill>
                  <a:schemeClr val="tx1"/>
                </a:solidFill>
              </a:rPr>
              <a:t/>
            </a:r>
            <a:br>
              <a:rPr lang="de-DE" sz="2800" b="1" dirty="0" smtClean="0">
                <a:solidFill>
                  <a:schemeClr val="tx1"/>
                </a:solidFill>
              </a:rPr>
            </a:br>
            <a:r>
              <a:rPr lang="de-DE" sz="2800" b="1" dirty="0" smtClean="0">
                <a:solidFill>
                  <a:srgbClr val="CC0099"/>
                </a:solidFill>
              </a:rPr>
              <a:t/>
            </a:r>
            <a:br>
              <a:rPr lang="de-DE" sz="2800" b="1" dirty="0" smtClean="0">
                <a:solidFill>
                  <a:srgbClr val="CC0099"/>
                </a:solidFill>
              </a:rPr>
            </a:br>
            <a:r>
              <a:rPr lang="de-DE" sz="2800" b="1" dirty="0" smtClean="0">
                <a:solidFill>
                  <a:srgbClr val="CC0099"/>
                </a:solidFill>
              </a:rPr>
              <a:t/>
            </a:r>
            <a:br>
              <a:rPr lang="de-DE" sz="2800" b="1" dirty="0" smtClean="0">
                <a:solidFill>
                  <a:srgbClr val="CC0099"/>
                </a:solidFill>
              </a:rPr>
            </a:br>
            <a:r>
              <a:rPr lang="de-DE" sz="2800" b="1" dirty="0" smtClean="0">
                <a:solidFill>
                  <a:srgbClr val="CC0099"/>
                </a:solidFill>
              </a:rPr>
              <a:t/>
            </a:r>
            <a:br>
              <a:rPr lang="de-DE" sz="2800" b="1" dirty="0" smtClean="0">
                <a:solidFill>
                  <a:srgbClr val="CC0099"/>
                </a:solidFill>
              </a:rPr>
            </a:br>
            <a:endParaRPr lang="de-DE" sz="1600" dirty="0" smtClean="0">
              <a:solidFill>
                <a:srgbClr val="CC0099"/>
              </a:solidFill>
            </a:endParaRPr>
          </a:p>
        </p:txBody>
      </p:sp>
      <p:pic>
        <p:nvPicPr>
          <p:cNvPr id="4" name="Grafik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4581128"/>
            <a:ext cx="576064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404664"/>
            <a:ext cx="1387096" cy="135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Grafik 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4797152"/>
            <a:ext cx="108012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Dokumente und Einstellungen\schöppl\Desktop\VH-OOE2c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75656" y="4777306"/>
            <a:ext cx="1462113" cy="4979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4000" dirty="0" smtClean="0">
                <a:solidFill>
                  <a:srgbClr val="008000"/>
                </a:solidFill>
              </a:rPr>
              <a:t>Projektziele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01008"/>
          </a:xfrm>
        </p:spPr>
        <p:txBody>
          <a:bodyPr/>
          <a:lstStyle/>
          <a:p>
            <a:r>
              <a:rPr lang="de-AT" dirty="0" smtClean="0"/>
              <a:t>Durch Partizipation der „vulnerablen Gruppen“ und des Stadtrates nachhaltig </a:t>
            </a:r>
            <a:r>
              <a:rPr lang="de-AT" b="1" dirty="0" smtClean="0"/>
              <a:t>gesundheitliche Chancengleichheit </a:t>
            </a:r>
            <a:r>
              <a:rPr lang="de-AT" dirty="0" smtClean="0"/>
              <a:t>zu erreichen.</a:t>
            </a:r>
          </a:p>
          <a:p>
            <a:endParaRPr lang="de-AT" dirty="0" smtClean="0"/>
          </a:p>
          <a:p>
            <a:r>
              <a:rPr lang="de-AT" b="1" dirty="0" smtClean="0"/>
              <a:t>Vernetzung</a:t>
            </a:r>
            <a:r>
              <a:rPr lang="de-AT" dirty="0" smtClean="0"/>
              <a:t> mit regionalen Institutionen und Aktivitäten</a:t>
            </a:r>
            <a:endParaRPr lang="de-A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4000" dirty="0" err="1" smtClean="0">
                <a:solidFill>
                  <a:srgbClr val="008000"/>
                </a:solidFill>
              </a:rPr>
              <a:t>Health</a:t>
            </a:r>
            <a:r>
              <a:rPr lang="de-AT" sz="4000" dirty="0" smtClean="0">
                <a:solidFill>
                  <a:srgbClr val="008000"/>
                </a:solidFill>
              </a:rPr>
              <a:t> in all </a:t>
            </a:r>
            <a:r>
              <a:rPr lang="de-AT" sz="4000" dirty="0" err="1" smtClean="0">
                <a:solidFill>
                  <a:srgbClr val="008000"/>
                </a:solidFill>
              </a:rPr>
              <a:t>Policies</a:t>
            </a:r>
            <a:r>
              <a:rPr lang="de-AT" sz="4000" dirty="0" smtClean="0">
                <a:solidFill>
                  <a:srgbClr val="008000"/>
                </a:solidFill>
              </a:rPr>
              <a:t> Ansatz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24944"/>
          </a:xfrm>
        </p:spPr>
        <p:txBody>
          <a:bodyPr/>
          <a:lstStyle/>
          <a:p>
            <a:pPr>
              <a:buNone/>
            </a:pPr>
            <a:r>
              <a:rPr lang="de-AT" dirty="0" smtClean="0"/>
              <a:t>   In allen Politikbereichen können gesundheitsfördernde Entscheidungen getroffen werden, nachdem die gesundheitsgefährdenden Belastungen der besonders Gefährdeten wahrgenommen werden</a:t>
            </a:r>
            <a:endParaRPr lang="de-A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4000" dirty="0" smtClean="0">
                <a:solidFill>
                  <a:srgbClr val="008000"/>
                </a:solidFill>
              </a:rPr>
              <a:t>Zielgruppe = vulnerable Gruppen </a:t>
            </a:r>
            <a:r>
              <a:rPr lang="de-AT" sz="2000" dirty="0" smtClean="0">
                <a:solidFill>
                  <a:srgbClr val="008000"/>
                </a:solidFill>
              </a:rPr>
              <a:t>(besonders Gesundheitsgefährdete)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312368"/>
          </a:xfrm>
        </p:spPr>
        <p:txBody>
          <a:bodyPr/>
          <a:lstStyle/>
          <a:p>
            <a:pPr marL="0" lvl="0" indent="0">
              <a:buNone/>
            </a:pPr>
            <a:r>
              <a:rPr lang="de-AT" sz="2000" u="sng" dirty="0" smtClean="0"/>
              <a:t/>
            </a:r>
            <a:br>
              <a:rPr lang="de-AT" sz="2000" u="sng" dirty="0" smtClean="0"/>
            </a:br>
            <a:r>
              <a:rPr lang="de-AT" sz="2000" u="sng" dirty="0" smtClean="0"/>
              <a:t/>
            </a:r>
            <a:br>
              <a:rPr lang="de-AT" sz="2000" u="sng" dirty="0" smtClean="0"/>
            </a:br>
            <a:r>
              <a:rPr lang="de-AT" sz="2000" u="sng" dirty="0" smtClean="0"/>
              <a:t/>
            </a:r>
            <a:br>
              <a:rPr lang="de-AT" sz="2000" u="sng" dirty="0" smtClean="0"/>
            </a:br>
            <a:endParaRPr lang="de-AT" sz="2000" u="sng" dirty="0" smtClean="0"/>
          </a:p>
          <a:p>
            <a:endParaRPr lang="de-AT" sz="2000" dirty="0" smtClean="0"/>
          </a:p>
          <a:p>
            <a:pPr>
              <a:buNone/>
            </a:pPr>
            <a:r>
              <a:rPr lang="de-AT" dirty="0" smtClean="0"/>
              <a:t/>
            </a:r>
            <a:br>
              <a:rPr lang="de-AT" dirty="0" smtClean="0"/>
            </a:br>
            <a:endParaRPr lang="de-AT" dirty="0"/>
          </a:p>
        </p:txBody>
      </p:sp>
      <p:sp>
        <p:nvSpPr>
          <p:cNvPr id="4" name="Rechteck 3"/>
          <p:cNvSpPr/>
          <p:nvPr/>
        </p:nvSpPr>
        <p:spPr>
          <a:xfrm>
            <a:off x="1259632" y="1772816"/>
            <a:ext cx="59766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AT" dirty="0" smtClean="0"/>
              <a:t>AlleinerzieherInnen, </a:t>
            </a:r>
            <a:br>
              <a:rPr lang="de-AT" dirty="0" smtClean="0"/>
            </a:br>
            <a:endParaRPr lang="de-AT" dirty="0" smtClean="0"/>
          </a:p>
          <a:p>
            <a:pPr marL="342900" indent="-342900">
              <a:buFont typeface="+mj-lt"/>
              <a:buAutoNum type="arabicPeriod"/>
            </a:pPr>
            <a:r>
              <a:rPr lang="de-AT" dirty="0" err="1" smtClean="0"/>
              <a:t>MigrantInnen</a:t>
            </a:r>
            <a:r>
              <a:rPr lang="de-AT" dirty="0" smtClean="0"/>
              <a:t> </a:t>
            </a:r>
            <a:br>
              <a:rPr lang="de-AT" dirty="0" smtClean="0"/>
            </a:br>
            <a:endParaRPr lang="de-AT" dirty="0" smtClean="0"/>
          </a:p>
          <a:p>
            <a:pPr marL="342900" indent="-342900">
              <a:buFont typeface="+mj-lt"/>
              <a:buAutoNum type="arabicPeriod"/>
            </a:pPr>
            <a:r>
              <a:rPr lang="de-AT" dirty="0" smtClean="0"/>
              <a:t>jugendliche Arbeitsuchende, </a:t>
            </a:r>
            <a:br>
              <a:rPr lang="de-AT" dirty="0" smtClean="0"/>
            </a:br>
            <a:endParaRPr lang="de-AT" dirty="0" smtClean="0"/>
          </a:p>
          <a:p>
            <a:pPr marL="342900" indent="-342900">
              <a:buFont typeface="+mj-lt"/>
              <a:buAutoNum type="arabicPeriod"/>
            </a:pPr>
            <a:r>
              <a:rPr lang="de-AT" dirty="0" smtClean="0"/>
              <a:t>ältere Mindestsicherungsempfänger,</a:t>
            </a:r>
            <a:br>
              <a:rPr lang="de-AT" dirty="0" smtClean="0"/>
            </a:br>
            <a:r>
              <a:rPr lang="de-AT" dirty="0" smtClean="0"/>
              <a:t>           </a:t>
            </a:r>
          </a:p>
          <a:p>
            <a:pPr marL="342900" indent="-342900">
              <a:buFont typeface="+mj-lt"/>
              <a:buAutoNum type="arabicPeriod"/>
            </a:pPr>
            <a:r>
              <a:rPr lang="de-AT" dirty="0" err="1" smtClean="0"/>
              <a:t>working-poor</a:t>
            </a:r>
            <a:r>
              <a:rPr lang="de-AT" dirty="0" smtClean="0"/>
              <a:t> </a:t>
            </a:r>
            <a:endParaRPr lang="de-A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4000" dirty="0" smtClean="0">
                <a:solidFill>
                  <a:srgbClr val="008000"/>
                </a:solidFill>
              </a:rPr>
              <a:t>Projektumsetzung (1)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2800" dirty="0" smtClean="0"/>
              <a:t>Rekrutierung 5 zielgruppenspezifische </a:t>
            </a:r>
            <a:r>
              <a:rPr lang="de-AT" sz="2800" dirty="0" err="1" smtClean="0"/>
              <a:t>Gesundheits</a:t>
            </a:r>
            <a:r>
              <a:rPr lang="de-AT" sz="2800" b="1" dirty="0" err="1" smtClean="0"/>
              <a:t>tutorInnen</a:t>
            </a:r>
            <a:r>
              <a:rPr lang="de-AT" sz="2800" dirty="0" smtClean="0"/>
              <a:t> in Ischl</a:t>
            </a:r>
            <a:br>
              <a:rPr lang="de-AT" sz="2800" dirty="0" smtClean="0"/>
            </a:br>
            <a:endParaRPr lang="de-AT" sz="2800" dirty="0" smtClean="0"/>
          </a:p>
          <a:p>
            <a:r>
              <a:rPr lang="de-AT" sz="2800" dirty="0" smtClean="0"/>
              <a:t>Schulung </a:t>
            </a:r>
            <a:r>
              <a:rPr lang="de-AT" sz="2800" dirty="0" err="1" smtClean="0"/>
              <a:t>GesundheitstutorInnen</a:t>
            </a:r>
            <a:r>
              <a:rPr lang="de-AT" sz="2800" dirty="0" smtClean="0"/>
              <a:t/>
            </a:r>
            <a:br>
              <a:rPr lang="de-AT" sz="2800" dirty="0" smtClean="0"/>
            </a:br>
            <a:endParaRPr lang="de-AT" sz="2800" dirty="0" smtClean="0"/>
          </a:p>
          <a:p>
            <a:r>
              <a:rPr lang="de-AT" sz="2800" dirty="0" smtClean="0"/>
              <a:t>Rekrutierung Gesundheitszirkel-</a:t>
            </a:r>
            <a:r>
              <a:rPr lang="de-AT" sz="2800" b="1" dirty="0" smtClean="0"/>
              <a:t>Teilnehmer </a:t>
            </a:r>
            <a:r>
              <a:rPr lang="de-AT" sz="2800" dirty="0" smtClean="0"/>
              <a:t>durch das Instrument der </a:t>
            </a:r>
            <a:r>
              <a:rPr lang="de-AT" sz="2800" b="1" dirty="0" smtClean="0"/>
              <a:t>„Aufsuchenden Beratung“ + </a:t>
            </a:r>
            <a:r>
              <a:rPr lang="de-AT" sz="2800" b="1" dirty="0" err="1" smtClean="0"/>
              <a:t>Vereinsobleute</a:t>
            </a:r>
            <a:r>
              <a:rPr lang="de-AT" sz="2800" dirty="0" smtClean="0"/>
              <a:t/>
            </a:r>
            <a:br>
              <a:rPr lang="de-AT" sz="2800" dirty="0" smtClean="0"/>
            </a:br>
            <a:endParaRPr lang="de-AT" sz="2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4000" dirty="0" smtClean="0">
                <a:solidFill>
                  <a:srgbClr val="008000"/>
                </a:solidFill>
              </a:rPr>
              <a:t>Projektumsetzung (2)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2400" dirty="0" smtClean="0"/>
              <a:t>Jeder GZ trifft sich von Feb 2013 – Juni 2014 regelmäßig und erarbeitet zielgruppenspezifische „Gesundheitsbelastungen“ (</a:t>
            </a:r>
            <a:r>
              <a:rPr lang="de-AT" sz="2400" dirty="0" err="1" smtClean="0"/>
              <a:t>bottum</a:t>
            </a:r>
            <a:r>
              <a:rPr lang="de-AT" sz="2400" dirty="0" smtClean="0"/>
              <a:t> </a:t>
            </a:r>
            <a:r>
              <a:rPr lang="de-AT" sz="2400" dirty="0" err="1" smtClean="0"/>
              <a:t>up</a:t>
            </a:r>
            <a:r>
              <a:rPr lang="de-AT" sz="2400" dirty="0" smtClean="0"/>
              <a:t>) </a:t>
            </a:r>
            <a:br>
              <a:rPr lang="de-AT" sz="2400" dirty="0" smtClean="0"/>
            </a:br>
            <a:endParaRPr lang="de-AT" sz="2400" dirty="0" smtClean="0"/>
          </a:p>
          <a:p>
            <a:r>
              <a:rPr lang="de-AT" sz="2400" dirty="0" smtClean="0"/>
              <a:t>Zusätzliche regelmäßige regionale Projektgruppetreffen (Projektkoordination, </a:t>
            </a:r>
            <a:r>
              <a:rPr lang="de-AT" sz="2400" dirty="0" err="1" smtClean="0"/>
              <a:t>Projektmultiplikatorin</a:t>
            </a:r>
            <a:r>
              <a:rPr lang="de-AT" sz="2400" dirty="0" smtClean="0"/>
              <a:t>, 5 </a:t>
            </a:r>
            <a:r>
              <a:rPr lang="de-AT" sz="2400" dirty="0" err="1" smtClean="0"/>
              <a:t>TutorInnen</a:t>
            </a:r>
            <a:r>
              <a:rPr lang="de-AT" sz="2400" dirty="0" smtClean="0"/>
              <a:t>, Kooperationspartner)</a:t>
            </a:r>
            <a:br>
              <a:rPr lang="de-AT" sz="2400" dirty="0" smtClean="0"/>
            </a:br>
            <a:endParaRPr lang="de-AT" sz="2400" dirty="0" smtClean="0"/>
          </a:p>
          <a:p>
            <a:r>
              <a:rPr lang="de-AT" sz="2400" dirty="0" smtClean="0"/>
              <a:t>Ergebnisse in Gremien des Stadtrates behandeln = Nachhaltigkeit</a:t>
            </a:r>
          </a:p>
          <a:p>
            <a:pPr>
              <a:buNone/>
            </a:pPr>
            <a:endParaRPr lang="de-A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4000" dirty="0" smtClean="0">
                <a:solidFill>
                  <a:srgbClr val="008000"/>
                </a:solidFill>
              </a:rPr>
              <a:t>Projektphasen</a:t>
            </a:r>
            <a:br>
              <a:rPr lang="de-AT" sz="4000" dirty="0" smtClean="0">
                <a:solidFill>
                  <a:srgbClr val="008000"/>
                </a:solidFill>
              </a:rPr>
            </a:br>
            <a:r>
              <a:rPr lang="de-AT" sz="4000" dirty="0" smtClean="0">
                <a:solidFill>
                  <a:srgbClr val="008000"/>
                </a:solidFill>
              </a:rPr>
              <a:t> </a:t>
            </a:r>
            <a:r>
              <a:rPr lang="de-AT" sz="2400" dirty="0" smtClean="0">
                <a:solidFill>
                  <a:srgbClr val="008000"/>
                </a:solidFill>
              </a:rPr>
              <a:t>Okt.2012 – Sep. 2014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3600400"/>
          </a:xfrm>
        </p:spPr>
        <p:txBody>
          <a:bodyPr/>
          <a:lstStyle/>
          <a:p>
            <a:r>
              <a:rPr lang="de-AT" sz="2000" dirty="0" smtClean="0"/>
              <a:t>Schulung regionaler </a:t>
            </a:r>
            <a:r>
              <a:rPr lang="de-AT" sz="2000" dirty="0" err="1" smtClean="0"/>
              <a:t>GesundheitstutorInnen</a:t>
            </a:r>
            <a:r>
              <a:rPr lang="de-AT" sz="2000" dirty="0" smtClean="0"/>
              <a:t/>
            </a:r>
            <a:br>
              <a:rPr lang="de-AT" sz="2000" dirty="0" smtClean="0"/>
            </a:br>
            <a:endParaRPr lang="de-AT" sz="2000" dirty="0" smtClean="0"/>
          </a:p>
          <a:p>
            <a:r>
              <a:rPr lang="de-AT" sz="2000" dirty="0" smtClean="0"/>
              <a:t>Rekrutierung vulnerabler Gruppen </a:t>
            </a:r>
            <a:br>
              <a:rPr lang="de-AT" sz="2000" dirty="0" smtClean="0"/>
            </a:br>
            <a:endParaRPr lang="de-AT" sz="2000" dirty="0" smtClean="0"/>
          </a:p>
          <a:p>
            <a:r>
              <a:rPr lang="de-AT" sz="2000" dirty="0" smtClean="0"/>
              <a:t>Gesundheitszirkeln (</a:t>
            </a:r>
            <a:r>
              <a:rPr lang="de-AT" sz="2000" dirty="0" err="1" smtClean="0"/>
              <a:t>bottum</a:t>
            </a:r>
            <a:r>
              <a:rPr lang="de-AT" sz="2000" dirty="0" smtClean="0"/>
              <a:t> </a:t>
            </a:r>
            <a:r>
              <a:rPr lang="de-AT" sz="2000" dirty="0" err="1" smtClean="0"/>
              <a:t>up</a:t>
            </a:r>
            <a:r>
              <a:rPr lang="de-AT" sz="2000" dirty="0" smtClean="0"/>
              <a:t>)  </a:t>
            </a:r>
            <a:br>
              <a:rPr lang="de-AT" sz="2000" dirty="0" smtClean="0"/>
            </a:br>
            <a:endParaRPr lang="de-AT" sz="2000" dirty="0" smtClean="0"/>
          </a:p>
          <a:p>
            <a:r>
              <a:rPr lang="de-AT" sz="2000" dirty="0" smtClean="0"/>
              <a:t>Umsetzung : </a:t>
            </a:r>
            <a:br>
              <a:rPr lang="de-AT" sz="2000" dirty="0" smtClean="0"/>
            </a:br>
            <a:r>
              <a:rPr lang="de-AT" sz="2000" dirty="0" smtClean="0"/>
              <a:t>Ergebnisse aus den Gesundheitszirkeln werden in den Gremien des Stadtrates behandelt (</a:t>
            </a:r>
            <a:r>
              <a:rPr lang="de-AT" sz="2000" b="1" dirty="0" err="1" smtClean="0"/>
              <a:t>Health</a:t>
            </a:r>
            <a:r>
              <a:rPr lang="de-AT" sz="2000" b="1" dirty="0" smtClean="0"/>
              <a:t> in all </a:t>
            </a:r>
            <a:r>
              <a:rPr lang="de-AT" sz="2000" b="1" dirty="0" err="1" smtClean="0"/>
              <a:t>Policies</a:t>
            </a:r>
            <a:r>
              <a:rPr lang="de-AT" sz="2000" dirty="0" smtClean="0"/>
              <a:t>) + Säulenbudget für Verhaltensmaßnahmen</a:t>
            </a:r>
            <a:br>
              <a:rPr lang="de-AT" sz="2000" dirty="0" smtClean="0"/>
            </a:br>
            <a:r>
              <a:rPr lang="de-AT" sz="2000" dirty="0" smtClean="0"/>
              <a:t/>
            </a:r>
            <a:br>
              <a:rPr lang="de-AT" sz="2000" dirty="0" smtClean="0"/>
            </a:br>
            <a:endParaRPr lang="de-AT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4000" dirty="0" smtClean="0">
                <a:solidFill>
                  <a:srgbClr val="008000"/>
                </a:solidFill>
              </a:rPr>
              <a:t>Begleitforschung - Evaluierung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dirty="0" smtClean="0"/>
              <a:t>   Johannes Kepler Universität, Institut für Gesellschaftspolitik, ARGE Fr. Dr. </a:t>
            </a:r>
            <a:r>
              <a:rPr lang="de-AT" dirty="0" err="1" smtClean="0"/>
              <a:t>Dieplinger</a:t>
            </a:r>
            <a:endParaRPr lang="de-A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4000" dirty="0" smtClean="0">
                <a:solidFill>
                  <a:srgbClr val="008000"/>
                </a:solidFill>
              </a:rPr>
              <a:t>Kooperationspartner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087926"/>
          </a:xfrm>
        </p:spPr>
        <p:txBody>
          <a:bodyPr/>
          <a:lstStyle/>
          <a:p>
            <a:r>
              <a:rPr lang="de-AT" sz="1800" dirty="0" smtClean="0"/>
              <a:t>Fonds Gesundes Österreich </a:t>
            </a:r>
            <a:br>
              <a:rPr lang="de-AT" sz="1800" dirty="0" smtClean="0"/>
            </a:br>
            <a:endParaRPr lang="de-AT" sz="1800" dirty="0" smtClean="0"/>
          </a:p>
          <a:p>
            <a:r>
              <a:rPr lang="de-AT" sz="1800" dirty="0" smtClean="0"/>
              <a:t>PGA, Verein für Prophylaktische Gesundheitsarbeit </a:t>
            </a:r>
            <a:br>
              <a:rPr lang="de-AT" sz="1800" dirty="0" smtClean="0"/>
            </a:br>
            <a:endParaRPr lang="de-AT" sz="1800" dirty="0" smtClean="0"/>
          </a:p>
          <a:p>
            <a:r>
              <a:rPr lang="de-AT" sz="1800" dirty="0" smtClean="0"/>
              <a:t>Stadt Bad Ischl </a:t>
            </a:r>
            <a:br>
              <a:rPr lang="de-AT" sz="1800" dirty="0" smtClean="0"/>
            </a:br>
            <a:endParaRPr lang="de-AT" sz="1800" dirty="0" smtClean="0"/>
          </a:p>
          <a:p>
            <a:r>
              <a:rPr lang="de-AT" sz="1800" dirty="0" smtClean="0"/>
              <a:t>Johannes Kepler Universität</a:t>
            </a:r>
            <a:br>
              <a:rPr lang="de-AT" sz="1800" dirty="0" smtClean="0"/>
            </a:br>
            <a:endParaRPr lang="de-AT" sz="1800" dirty="0" smtClean="0"/>
          </a:p>
          <a:p>
            <a:r>
              <a:rPr lang="de-AT" sz="1800" dirty="0" smtClean="0"/>
              <a:t>OÖGKK und </a:t>
            </a:r>
            <a:r>
              <a:rPr lang="de-AT" sz="1800" dirty="0" err="1" smtClean="0"/>
              <a:t>Rehamed</a:t>
            </a:r>
            <a:r>
              <a:rPr lang="de-AT" sz="1800" dirty="0" smtClean="0"/>
              <a:t> </a:t>
            </a:r>
            <a:r>
              <a:rPr lang="de-AT" sz="1800" dirty="0" err="1" smtClean="0"/>
              <a:t>Tisserand</a:t>
            </a:r>
            <a:r>
              <a:rPr lang="de-AT" sz="1800" dirty="0" smtClean="0"/>
              <a:t> </a:t>
            </a:r>
            <a:br>
              <a:rPr lang="de-AT" sz="1800" dirty="0" smtClean="0"/>
            </a:br>
            <a:endParaRPr lang="de-AT" sz="1800" dirty="0" smtClean="0"/>
          </a:p>
          <a:p>
            <a:r>
              <a:rPr lang="de-AT" sz="1800" dirty="0" smtClean="0"/>
              <a:t>Volkshilfe Salzkammergut</a:t>
            </a:r>
          </a:p>
          <a:p>
            <a:endParaRPr lang="de-AT" sz="1800" dirty="0" smtClean="0"/>
          </a:p>
          <a:p>
            <a:r>
              <a:rPr lang="de-AT" sz="1800" dirty="0" smtClean="0"/>
              <a:t>Gesunde Gemeinde Ischl</a:t>
            </a:r>
            <a:r>
              <a:rPr lang="de-AT" sz="2000" dirty="0" smtClean="0"/>
              <a:t/>
            </a:r>
            <a:br>
              <a:rPr lang="de-AT" sz="2000" dirty="0" smtClean="0"/>
            </a:br>
            <a:endParaRPr lang="de-AT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4000" dirty="0" smtClean="0">
                <a:solidFill>
                  <a:srgbClr val="008000"/>
                </a:solidFill>
              </a:rPr>
              <a:t>Initiatoren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de-AT" dirty="0" smtClean="0"/>
              <a:t>Dir. Dr. Andrea </a:t>
            </a:r>
            <a:r>
              <a:rPr lang="de-AT" dirty="0" err="1" smtClean="0"/>
              <a:t>Wesenauer</a:t>
            </a:r>
            <a:r>
              <a:rPr lang="de-AT" dirty="0" smtClean="0"/>
              <a:t>, OÖGKK </a:t>
            </a:r>
          </a:p>
          <a:p>
            <a:pPr algn="ctr">
              <a:buNone/>
            </a:pPr>
            <a:r>
              <a:rPr lang="de-AT" dirty="0" smtClean="0"/>
              <a:t>+</a:t>
            </a:r>
          </a:p>
          <a:p>
            <a:pPr algn="ctr">
              <a:buNone/>
            </a:pPr>
            <a:r>
              <a:rPr lang="de-AT" dirty="0" smtClean="0"/>
              <a:t>Univ. Prof. Dr. Joe Weidenholzer, JKU</a:t>
            </a:r>
          </a:p>
          <a:p>
            <a:pPr algn="ctr">
              <a:buNone/>
            </a:pPr>
            <a:r>
              <a:rPr lang="de-AT" sz="1600" dirty="0" smtClean="0"/>
              <a:t>2009 Hrsg. „Inanspruchnahme Krankenversorgung vulnerable Gruppen“</a:t>
            </a:r>
            <a:endParaRPr lang="de-AT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600" dirty="0" smtClean="0">
                <a:solidFill>
                  <a:srgbClr val="008000"/>
                </a:solidFill>
              </a:rPr>
              <a:t>Gesundheitssituation - Erwerbsloser</a:t>
            </a:r>
            <a:endParaRPr lang="de-AT" sz="36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0673" y="1412776"/>
            <a:ext cx="6543775" cy="409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hteck 4"/>
          <p:cNvSpPr/>
          <p:nvPr/>
        </p:nvSpPr>
        <p:spPr>
          <a:xfrm>
            <a:off x="107504" y="4725144"/>
            <a:ext cx="21602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800" dirty="0" smtClean="0"/>
              <a:t>Quelle: Bencic, Reif, Kastner  (2009): „</a:t>
            </a:r>
            <a:r>
              <a:rPr lang="de-AT" sz="800" b="1" dirty="0" smtClean="0"/>
              <a:t>Inanspruchnahme</a:t>
            </a:r>
            <a:r>
              <a:rPr lang="de-AT" sz="800" dirty="0" smtClean="0"/>
              <a:t> Krankenversorgung vulnerable Gruppen“, OÖGKK, Gesundheitswissenschaften, Dokument 22</a:t>
            </a:r>
            <a:endParaRPr lang="de-AT" sz="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AT" sz="3200" dirty="0" smtClean="0">
                <a:solidFill>
                  <a:srgbClr val="008000"/>
                </a:solidFill>
              </a:rPr>
              <a:t>Gesundheitssituation - Leasingbeschäftigter</a:t>
            </a:r>
          </a:p>
        </p:txBody>
      </p:sp>
      <p:sp>
        <p:nvSpPr>
          <p:cNvPr id="13" name="Rechteck 12"/>
          <p:cNvSpPr/>
          <p:nvPr/>
        </p:nvSpPr>
        <p:spPr>
          <a:xfrm>
            <a:off x="179512" y="4869160"/>
            <a:ext cx="25922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800" dirty="0" smtClean="0"/>
              <a:t>Quelle: Bencic, Reif, Kastner  (2009): „</a:t>
            </a:r>
            <a:r>
              <a:rPr lang="de-AT" sz="800" b="1" dirty="0" smtClean="0"/>
              <a:t>Inanspruchnahme</a:t>
            </a:r>
            <a:r>
              <a:rPr lang="de-AT" sz="800" dirty="0" smtClean="0"/>
              <a:t> Krankenversorgung vulnerable Gruppen“, OÖGKK, Gesundheitswissenschaften, Dokument 22</a:t>
            </a:r>
            <a:endParaRPr lang="de-AT" sz="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268760"/>
            <a:ext cx="5726385" cy="3960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4000" dirty="0" smtClean="0">
                <a:solidFill>
                  <a:srgbClr val="008000"/>
                </a:solidFill>
              </a:rPr>
              <a:t>Gesundheitssituation-</a:t>
            </a:r>
            <a:r>
              <a:rPr lang="de-AT" sz="4000" dirty="0" err="1" smtClean="0">
                <a:solidFill>
                  <a:srgbClr val="008000"/>
                </a:solidFill>
              </a:rPr>
              <a:t>MigrantInnen</a:t>
            </a:r>
            <a:endParaRPr lang="de-AT" sz="4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185296"/>
            <a:ext cx="6112603" cy="4237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hteck 5"/>
          <p:cNvSpPr/>
          <p:nvPr/>
        </p:nvSpPr>
        <p:spPr>
          <a:xfrm>
            <a:off x="251520" y="4509120"/>
            <a:ext cx="18722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800" dirty="0" smtClean="0"/>
              <a:t>Quelle: Bencic, Reif, Kastner  (2009): „Inanspruchnahme Krankenversorgung vulnerable Gruppen“, OÖGKK, Gesundheitswissenschaften, Dokument 22</a:t>
            </a:r>
            <a:endParaRPr lang="de-AT" sz="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4000" dirty="0" smtClean="0">
                <a:solidFill>
                  <a:srgbClr val="008000"/>
                </a:solidFill>
              </a:rPr>
              <a:t>Gesundheitsdeterminanten</a:t>
            </a:r>
            <a:br>
              <a:rPr lang="de-AT" sz="4000" dirty="0" smtClean="0">
                <a:solidFill>
                  <a:srgbClr val="008000"/>
                </a:solidFill>
              </a:rPr>
            </a:br>
            <a:r>
              <a:rPr lang="de-AT" sz="1800" dirty="0" smtClean="0">
                <a:solidFill>
                  <a:srgbClr val="008000"/>
                </a:solidFill>
              </a:rPr>
              <a:t>(Whitehead, M. 2007)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158" y="1628800"/>
            <a:ext cx="3422754" cy="3312368"/>
          </a:xfrm>
        </p:spPr>
        <p:txBody>
          <a:bodyPr/>
          <a:lstStyle/>
          <a:p>
            <a:r>
              <a:rPr lang="de-AT" sz="1600" dirty="0" smtClean="0"/>
              <a:t>Alter, Geschlecht,  Konstitution</a:t>
            </a:r>
            <a:br>
              <a:rPr lang="de-AT" sz="1600" dirty="0" smtClean="0"/>
            </a:br>
            <a:endParaRPr lang="de-AT" sz="1600" dirty="0" smtClean="0"/>
          </a:p>
          <a:p>
            <a:r>
              <a:rPr lang="de-AT" sz="1600" dirty="0" smtClean="0"/>
              <a:t>Individuelles Gesundheits</a:t>
            </a:r>
            <a:r>
              <a:rPr lang="de-AT" sz="1600" i="1" dirty="0" smtClean="0">
                <a:solidFill>
                  <a:srgbClr val="FF0000"/>
                </a:solidFill>
              </a:rPr>
              <a:t>verhalten </a:t>
            </a:r>
            <a:r>
              <a:rPr lang="de-AT" sz="1600" dirty="0" smtClean="0"/>
              <a:t/>
            </a:r>
            <a:br>
              <a:rPr lang="de-AT" sz="1600" dirty="0" smtClean="0"/>
            </a:br>
            <a:endParaRPr lang="de-AT" sz="1600" dirty="0" smtClean="0"/>
          </a:p>
          <a:p>
            <a:r>
              <a:rPr lang="de-AT" sz="1600" dirty="0" smtClean="0"/>
              <a:t>Soziale Vernetzung</a:t>
            </a:r>
            <a:br>
              <a:rPr lang="de-AT" sz="1600" dirty="0" smtClean="0"/>
            </a:br>
            <a:endParaRPr lang="de-AT" sz="1600" dirty="0" smtClean="0"/>
          </a:p>
          <a:p>
            <a:r>
              <a:rPr lang="de-AT" sz="1600" dirty="0" smtClean="0"/>
              <a:t>Lebens- und Arbeits</a:t>
            </a:r>
            <a:r>
              <a:rPr lang="de-AT" sz="1600" i="1" dirty="0" smtClean="0">
                <a:solidFill>
                  <a:srgbClr val="FF0000"/>
                </a:solidFill>
              </a:rPr>
              <a:t>verhältnisse</a:t>
            </a:r>
            <a:br>
              <a:rPr lang="de-AT" sz="1600" i="1" dirty="0" smtClean="0">
                <a:solidFill>
                  <a:srgbClr val="FF0000"/>
                </a:solidFill>
              </a:rPr>
            </a:br>
            <a:endParaRPr lang="de-AT" sz="1600" i="1" dirty="0" smtClean="0">
              <a:solidFill>
                <a:srgbClr val="FF0000"/>
              </a:solidFill>
            </a:endParaRPr>
          </a:p>
          <a:p>
            <a:r>
              <a:rPr lang="de-AT" sz="1600" dirty="0" smtClean="0"/>
              <a:t>Allg. sozioökonomische, kulturelle und </a:t>
            </a:r>
            <a:r>
              <a:rPr lang="de-AT" sz="1600" dirty="0" smtClean="0">
                <a:solidFill>
                  <a:srgbClr val="FF0000"/>
                </a:solidFill>
              </a:rPr>
              <a:t>Umwelt-Faktoren</a:t>
            </a:r>
            <a:endParaRPr lang="de-AT" sz="1600" dirty="0">
              <a:solidFill>
                <a:srgbClr val="FF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556792"/>
            <a:ext cx="4339787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73" name="Grafik 7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429684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4000" dirty="0" smtClean="0">
                <a:solidFill>
                  <a:srgbClr val="008000"/>
                </a:solidFill>
              </a:rPr>
              <a:t>Ansprechpartner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428736"/>
            <a:ext cx="8229600" cy="4000528"/>
          </a:xfrm>
        </p:spPr>
        <p:txBody>
          <a:bodyPr/>
          <a:lstStyle/>
          <a:p>
            <a:pPr>
              <a:buNone/>
            </a:pPr>
            <a:r>
              <a:rPr lang="de-AT" sz="1400" dirty="0" smtClean="0"/>
              <a:t>PGA Projektleitung: 		Dr. Ilona Schöppl </a:t>
            </a:r>
            <a:br>
              <a:rPr lang="de-AT" sz="1400" dirty="0" smtClean="0"/>
            </a:br>
            <a:r>
              <a:rPr lang="de-AT" sz="1400" dirty="0" smtClean="0"/>
              <a:t>			Tel: 0732/77 12 00-49</a:t>
            </a:r>
            <a:br>
              <a:rPr lang="de-AT" sz="1400" dirty="0" smtClean="0"/>
            </a:br>
            <a:endParaRPr lang="de-AT" sz="1400" dirty="0" smtClean="0"/>
          </a:p>
          <a:p>
            <a:pPr>
              <a:buNone/>
            </a:pPr>
            <a:r>
              <a:rPr lang="de-AT" sz="1400" dirty="0" smtClean="0"/>
              <a:t>PGA Projektassistenz: 		Sabine Kerschbaum BA</a:t>
            </a:r>
            <a:br>
              <a:rPr lang="de-AT" sz="1400" dirty="0" smtClean="0"/>
            </a:br>
            <a:r>
              <a:rPr lang="de-AT" sz="1400" dirty="0" smtClean="0"/>
              <a:t>			Tel: 06132/301-42 </a:t>
            </a:r>
          </a:p>
          <a:p>
            <a:pPr>
              <a:buNone/>
            </a:pPr>
            <a:endParaRPr lang="de-AT" sz="1400" dirty="0" smtClean="0"/>
          </a:p>
          <a:p>
            <a:pPr>
              <a:buNone/>
            </a:pPr>
            <a:r>
              <a:rPr lang="de-AT" sz="1400" dirty="0" smtClean="0"/>
              <a:t>Stadt Ischl </a:t>
            </a:r>
            <a:r>
              <a:rPr lang="de-AT" sz="1400" dirty="0" err="1" smtClean="0"/>
              <a:t>Projektmultiplikatorin</a:t>
            </a:r>
            <a:r>
              <a:rPr lang="de-AT" sz="1400" dirty="0" smtClean="0"/>
              <a:t>:	Stadträtin Heidi </a:t>
            </a:r>
            <a:r>
              <a:rPr lang="de-AT" sz="1400" dirty="0" err="1" smtClean="0"/>
              <a:t>Stögner</a:t>
            </a:r>
            <a:r>
              <a:rPr lang="de-AT" sz="1400" dirty="0" smtClean="0"/>
              <a:t/>
            </a:r>
            <a:br>
              <a:rPr lang="de-AT" sz="1400" dirty="0" smtClean="0"/>
            </a:br>
            <a:r>
              <a:rPr lang="de-AT" sz="1400" dirty="0" smtClean="0"/>
              <a:t>			</a:t>
            </a:r>
          </a:p>
          <a:p>
            <a:pPr>
              <a:buNone/>
            </a:pPr>
            <a:endParaRPr lang="de-AT" sz="1400" dirty="0" smtClean="0"/>
          </a:p>
          <a:p>
            <a:pPr>
              <a:buNone/>
            </a:pPr>
            <a:r>
              <a:rPr lang="de-AT" sz="1400" dirty="0" smtClean="0"/>
              <a:t>Gesunde Gemeinde Ischl:	Fr. Marianne </a:t>
            </a:r>
            <a:r>
              <a:rPr lang="de-AT" sz="1400" dirty="0" err="1" smtClean="0"/>
              <a:t>Kloibhofer</a:t>
            </a:r>
            <a:endParaRPr lang="de-AT" sz="1400" dirty="0" smtClean="0"/>
          </a:p>
          <a:p>
            <a:pPr>
              <a:buNone/>
            </a:pPr>
            <a:endParaRPr lang="de-AT" sz="1400" dirty="0" smtClean="0"/>
          </a:p>
          <a:p>
            <a:pPr>
              <a:buNone/>
            </a:pPr>
            <a:r>
              <a:rPr lang="de-AT" sz="1400" dirty="0" err="1" smtClean="0"/>
              <a:t>TutorInnen</a:t>
            </a:r>
            <a:r>
              <a:rPr lang="de-AT" sz="1400" dirty="0" smtClean="0"/>
              <a:t>:			GZ </a:t>
            </a:r>
            <a:r>
              <a:rPr lang="de-AT" sz="1400" dirty="0" err="1" smtClean="0"/>
              <a:t>MigrantInnen</a:t>
            </a:r>
            <a:r>
              <a:rPr lang="de-AT" sz="1400" dirty="0" smtClean="0"/>
              <a:t>  		</a:t>
            </a:r>
            <a:br>
              <a:rPr lang="de-AT" sz="1400" dirty="0" smtClean="0"/>
            </a:br>
            <a:r>
              <a:rPr lang="de-AT" sz="1400" dirty="0" smtClean="0"/>
              <a:t>			GZ Allein </a:t>
            </a:r>
            <a:r>
              <a:rPr lang="de-AT" sz="1400" dirty="0" err="1" smtClean="0"/>
              <a:t>ErzieherInnen</a:t>
            </a:r>
            <a:r>
              <a:rPr lang="de-AT" sz="1400" dirty="0" smtClean="0"/>
              <a:t> 	</a:t>
            </a:r>
            <a:br>
              <a:rPr lang="de-AT" sz="1400" dirty="0" smtClean="0"/>
            </a:br>
            <a:r>
              <a:rPr lang="de-AT" sz="1400" dirty="0" smtClean="0"/>
              <a:t>			GZ Working </a:t>
            </a:r>
            <a:r>
              <a:rPr lang="de-AT" sz="1400" dirty="0" err="1" smtClean="0"/>
              <a:t>poor</a:t>
            </a:r>
            <a:r>
              <a:rPr lang="de-AT" sz="1400" dirty="0" smtClean="0"/>
              <a:t> 					                                     GZ jugendliche Arbeitsuchende </a:t>
            </a:r>
          </a:p>
          <a:p>
            <a:pPr>
              <a:buNone/>
            </a:pPr>
            <a:r>
              <a:rPr lang="de-AT" sz="1400" dirty="0" smtClean="0"/>
              <a:t>				GZ ältere </a:t>
            </a:r>
            <a:r>
              <a:rPr lang="de-AT" sz="1400" dirty="0" err="1" smtClean="0"/>
              <a:t>Mindestsich.empf</a:t>
            </a:r>
            <a:r>
              <a:rPr lang="de-AT" sz="1400" dirty="0" smtClean="0"/>
              <a:t>.  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</Words>
  <Application>Microsoft Office PowerPoint</Application>
  <PresentationFormat>Bildschirmpräsentation (4:3)</PresentationFormat>
  <Paragraphs>68</Paragraphs>
  <Slides>16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Standarddesign</vt:lpstr>
      <vt:lpstr>         „Ischler Gesundheitswerkstatt“             </vt:lpstr>
      <vt:lpstr>Kooperationspartner</vt:lpstr>
      <vt:lpstr>Initiatoren</vt:lpstr>
      <vt:lpstr>Gesundheitssituation - Erwerbsloser</vt:lpstr>
      <vt:lpstr>Gesundheitssituation - Leasingbeschäftigter</vt:lpstr>
      <vt:lpstr>Gesundheitssituation-MigrantInnen</vt:lpstr>
      <vt:lpstr>Gesundheitsdeterminanten (Whitehead, M. 2007)</vt:lpstr>
      <vt:lpstr>Folie 8</vt:lpstr>
      <vt:lpstr>Ansprechpartner</vt:lpstr>
      <vt:lpstr>Projektziele</vt:lpstr>
      <vt:lpstr>Health in all Policies Ansatz</vt:lpstr>
      <vt:lpstr>Zielgruppe = vulnerable Gruppen (besonders Gesundheitsgefährdete)</vt:lpstr>
      <vt:lpstr>Projektumsetzung (1)</vt:lpstr>
      <vt:lpstr>Projektumsetzung (2)</vt:lpstr>
      <vt:lpstr>Projektphasen  Okt.2012 – Sep. 2014</vt:lpstr>
      <vt:lpstr>Begleitforschung - Evaluierung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gerstl</dc:creator>
  <cp:lastModifiedBy>Ilona</cp:lastModifiedBy>
  <cp:revision>63</cp:revision>
  <dcterms:created xsi:type="dcterms:W3CDTF">2011-03-03T13:14:39Z</dcterms:created>
  <dcterms:modified xsi:type="dcterms:W3CDTF">2014-10-14T06:28:38Z</dcterms:modified>
</cp:coreProperties>
</file>