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 P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Tabelle1!$A$2</c:f>
              <c:strCache>
                <c:ptCount val="1"/>
                <c:pt idx="0">
                  <c:v>Haushaltsgröße</c:v>
                </c:pt>
              </c:strCache>
            </c:strRef>
          </c:cat>
          <c:val>
            <c:numRef>
              <c:f>Tabelle1!$B$2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 P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Tabelle1!$A$2</c:f>
              <c:strCache>
                <c:ptCount val="1"/>
                <c:pt idx="0">
                  <c:v>Haushaltsgröße</c:v>
                </c:pt>
              </c:strCache>
            </c:strRef>
          </c:cat>
          <c:val>
            <c:numRef>
              <c:f>Tabelle1!$C$2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3+ P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Tabelle1!$A$2</c:f>
              <c:strCache>
                <c:ptCount val="1"/>
                <c:pt idx="0">
                  <c:v>Haushaltsgröße</c:v>
                </c:pt>
              </c:strCache>
            </c:strRef>
          </c:cat>
          <c:val>
            <c:numRef>
              <c:f>Tabelle1!$D$2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</c:f>
              <c:strCache>
                <c:ptCount val="1"/>
                <c:pt idx="0">
                  <c:v>Haushaltsgröße</c:v>
                </c:pt>
              </c:strCache>
            </c:strRef>
          </c:cat>
          <c:val>
            <c:numRef>
              <c:f>Tabelle1!$E$2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63584"/>
        <c:axId val="5365120"/>
      </c:barChart>
      <c:catAx>
        <c:axId val="5363584"/>
        <c:scaling>
          <c:orientation val="minMax"/>
        </c:scaling>
        <c:delete val="1"/>
        <c:axPos val="l"/>
        <c:majorTickMark val="out"/>
        <c:minorTickMark val="none"/>
        <c:tickLblPos val="nextTo"/>
        <c:crossAx val="5365120"/>
        <c:crosses val="autoZero"/>
        <c:auto val="1"/>
        <c:lblAlgn val="ctr"/>
        <c:lblOffset val="100"/>
        <c:noMultiLvlLbl val="0"/>
      </c:catAx>
      <c:valAx>
        <c:axId val="53651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36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voher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sehr gut</c:v>
                </c:pt>
                <c:pt idx="1">
                  <c:v>gut</c:v>
                </c:pt>
                <c:pt idx="2">
                  <c:v>nicht gut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53.3</c:v>
                </c:pt>
                <c:pt idx="1">
                  <c:v>40</c:v>
                </c:pt>
                <c:pt idx="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nachher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Tabelle1!$A$2:$A$4</c:f>
              <c:strCache>
                <c:ptCount val="3"/>
                <c:pt idx="0">
                  <c:v>sehr gut</c:v>
                </c:pt>
                <c:pt idx="1">
                  <c:v>gut</c:v>
                </c:pt>
                <c:pt idx="2">
                  <c:v>nicht gut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28.6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6384"/>
        <c:axId val="5538176"/>
      </c:barChart>
      <c:catAx>
        <c:axId val="553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5538176"/>
        <c:crosses val="autoZero"/>
        <c:auto val="1"/>
        <c:lblAlgn val="ctr"/>
        <c:lblOffset val="100"/>
        <c:noMultiLvlLbl val="0"/>
      </c:catAx>
      <c:valAx>
        <c:axId val="553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5536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vorher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einander besuchen</c:v>
                </c:pt>
                <c:pt idx="1">
                  <c:v>miteinander sprechen</c:v>
                </c:pt>
                <c:pt idx="2">
                  <c:v>einander helfen</c:v>
                </c:pt>
                <c:pt idx="3">
                  <c:v>auf Sauberkeit achten</c:v>
                </c:pt>
                <c:pt idx="4">
                  <c:v>auf Sicherheit achten</c:v>
                </c:pt>
                <c:pt idx="5">
                  <c:v>auf Ruhe achten</c:v>
                </c:pt>
              </c:strCache>
            </c:strRef>
          </c:cat>
          <c:val>
            <c:numRef>
              <c:f>Tabelle1!$B$2:$B$7</c:f>
              <c:numCache>
                <c:formatCode>0.0%</c:formatCode>
                <c:ptCount val="6"/>
                <c:pt idx="0">
                  <c:v>0.219</c:v>
                </c:pt>
                <c:pt idx="1">
                  <c:v>0.34399999999999997</c:v>
                </c:pt>
                <c:pt idx="2">
                  <c:v>0.28100000000000003</c:v>
                </c:pt>
                <c:pt idx="3">
                  <c:v>0.51600000000000001</c:v>
                </c:pt>
                <c:pt idx="4">
                  <c:v>0.45200000000000001</c:v>
                </c:pt>
                <c:pt idx="5">
                  <c:v>0.63300000000000001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nachher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Tabelle1!$A$2:$A$7</c:f>
              <c:strCache>
                <c:ptCount val="6"/>
                <c:pt idx="0">
                  <c:v>einander besuchen</c:v>
                </c:pt>
                <c:pt idx="1">
                  <c:v>miteinander sprechen</c:v>
                </c:pt>
                <c:pt idx="2">
                  <c:v>einander helfen</c:v>
                </c:pt>
                <c:pt idx="3">
                  <c:v>auf Sauberkeit achten</c:v>
                </c:pt>
                <c:pt idx="4">
                  <c:v>auf Sicherheit achten</c:v>
                </c:pt>
                <c:pt idx="5">
                  <c:v>auf Ruhe achten</c:v>
                </c:pt>
              </c:strCache>
            </c:strRef>
          </c:cat>
          <c:val>
            <c:numRef>
              <c:f>Tabelle1!$C$2:$C$7</c:f>
              <c:numCache>
                <c:formatCode>0.0%</c:formatCode>
                <c:ptCount val="6"/>
                <c:pt idx="0">
                  <c:v>0.308</c:v>
                </c:pt>
                <c:pt idx="1">
                  <c:v>0.5</c:v>
                </c:pt>
                <c:pt idx="2">
                  <c:v>0.53800000000000003</c:v>
                </c:pt>
                <c:pt idx="3">
                  <c:v>0.61499999999999999</c:v>
                </c:pt>
                <c:pt idx="4">
                  <c:v>0.69199999999999995</c:v>
                </c:pt>
                <c:pt idx="5">
                  <c:v>0.76900000000000002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7440"/>
        <c:axId val="7471104"/>
      </c:barChart>
      <c:catAx>
        <c:axId val="559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7471104"/>
        <c:crosses val="autoZero"/>
        <c:auto val="1"/>
        <c:lblAlgn val="ctr"/>
        <c:lblOffset val="100"/>
        <c:noMultiLvlLbl val="0"/>
      </c:catAx>
      <c:valAx>
        <c:axId val="747110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5974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vorher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Gemeinsamer Sport</c:v>
                </c:pt>
                <c:pt idx="1">
                  <c:v>Andere gemeinsame Aktivitäten</c:v>
                </c:pt>
                <c:pt idx="2">
                  <c:v>Freundschaftshilfe</c:v>
                </c:pt>
                <c:pt idx="3">
                  <c:v>Bildungsengagement </c:v>
                </c:pt>
                <c:pt idx="4">
                  <c:v>Nachbarschaftshilfe</c:v>
                </c:pt>
              </c:strCache>
            </c:strRef>
          </c:cat>
          <c:val>
            <c:numRef>
              <c:f>Tabelle1!$B$2:$B$6</c:f>
              <c:numCache>
                <c:formatCode>0.0%</c:formatCode>
                <c:ptCount val="5"/>
                <c:pt idx="0">
                  <c:v>0.51700000000000002</c:v>
                </c:pt>
                <c:pt idx="1">
                  <c:v>0.48399999999999999</c:v>
                </c:pt>
                <c:pt idx="2">
                  <c:v>0.54800000000000004</c:v>
                </c:pt>
                <c:pt idx="3">
                  <c:v>0.63300000000000001</c:v>
                </c:pt>
                <c:pt idx="4">
                  <c:v>0.51900000000000002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nachher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Tabelle1!$A$2:$A$6</c:f>
              <c:strCache>
                <c:ptCount val="5"/>
                <c:pt idx="0">
                  <c:v>Gemeinsamer Sport</c:v>
                </c:pt>
                <c:pt idx="1">
                  <c:v>Andere gemeinsame Aktivitäten</c:v>
                </c:pt>
                <c:pt idx="2">
                  <c:v>Freundschaftshilfe</c:v>
                </c:pt>
                <c:pt idx="3">
                  <c:v>Bildungsengagement </c:v>
                </c:pt>
                <c:pt idx="4">
                  <c:v>Nachbarschaftshilfe</c:v>
                </c:pt>
              </c:strCache>
            </c:strRef>
          </c:cat>
          <c:val>
            <c:numRef>
              <c:f>Tabelle1!$C$2:$C$6</c:f>
              <c:numCache>
                <c:formatCode>0.0%</c:formatCode>
                <c:ptCount val="5"/>
                <c:pt idx="0">
                  <c:v>0.61499999999999999</c:v>
                </c:pt>
                <c:pt idx="1">
                  <c:v>0.64300000000000002</c:v>
                </c:pt>
                <c:pt idx="2">
                  <c:v>0.69199999999999995</c:v>
                </c:pt>
                <c:pt idx="3">
                  <c:v>0.76900000000000002</c:v>
                </c:pt>
                <c:pt idx="4">
                  <c:v>0.84599999999999997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888"/>
        <c:axId val="7495680"/>
      </c:barChart>
      <c:catAx>
        <c:axId val="749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7495680"/>
        <c:crosses val="autoZero"/>
        <c:auto val="1"/>
        <c:lblAlgn val="ctr"/>
        <c:lblOffset val="100"/>
        <c:noMultiLvlLbl val="0"/>
      </c:catAx>
      <c:valAx>
        <c:axId val="74956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74938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25F97-40A1-49CE-9FF0-140038FC1033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</dgm:pt>
    <dgm:pt modelId="{57AE4474-D5B2-4407-AB54-B28ACE700968}">
      <dgm:prSet phldrT="[Text]" custT="1"/>
      <dgm:spPr/>
      <dgm:t>
        <a:bodyPr/>
        <a:lstStyle/>
        <a:p>
          <a:r>
            <a:rPr lang="de-AT" sz="2800" dirty="0" smtClean="0"/>
            <a:t>30</a:t>
          </a:r>
          <a:endParaRPr lang="de-AT" sz="2800" dirty="0"/>
        </a:p>
      </dgm:t>
    </dgm:pt>
    <dgm:pt modelId="{68126914-8485-4C7F-9CE1-2028B3E41A49}" type="parTrans" cxnId="{A6A97692-B0A7-455E-AFF5-C1DF85A351D0}">
      <dgm:prSet/>
      <dgm:spPr/>
      <dgm:t>
        <a:bodyPr/>
        <a:lstStyle/>
        <a:p>
          <a:endParaRPr lang="de-AT"/>
        </a:p>
      </dgm:t>
    </dgm:pt>
    <dgm:pt modelId="{DE7FC3F5-258B-4E48-B8B2-0F29994B33BD}" type="sibTrans" cxnId="{A6A97692-B0A7-455E-AFF5-C1DF85A351D0}">
      <dgm:prSet/>
      <dgm:spPr/>
      <dgm:t>
        <a:bodyPr/>
        <a:lstStyle/>
        <a:p>
          <a:endParaRPr lang="de-AT"/>
        </a:p>
      </dgm:t>
    </dgm:pt>
    <dgm:pt modelId="{604D8AC2-F910-491A-88C3-A79B24AFAFF7}">
      <dgm:prSet phldrT="[Text]" custT="1"/>
      <dgm:spPr/>
      <dgm:t>
        <a:bodyPr/>
        <a:lstStyle/>
        <a:p>
          <a:r>
            <a:rPr lang="de-AT" sz="2800" dirty="0" smtClean="0"/>
            <a:t>15</a:t>
          </a:r>
          <a:endParaRPr lang="de-AT" sz="2800" dirty="0"/>
        </a:p>
      </dgm:t>
    </dgm:pt>
    <dgm:pt modelId="{1DCCBAA9-ACA5-4A2D-9D53-BFEDC562BADC}" type="parTrans" cxnId="{27C2A729-21CF-40C8-B59D-45EBEBC8F27C}">
      <dgm:prSet/>
      <dgm:spPr/>
      <dgm:t>
        <a:bodyPr/>
        <a:lstStyle/>
        <a:p>
          <a:endParaRPr lang="de-AT"/>
        </a:p>
      </dgm:t>
    </dgm:pt>
    <dgm:pt modelId="{4E486636-E41A-48DF-B1CD-AC07E7792E23}" type="sibTrans" cxnId="{27C2A729-21CF-40C8-B59D-45EBEBC8F27C}">
      <dgm:prSet/>
      <dgm:spPr/>
      <dgm:t>
        <a:bodyPr/>
        <a:lstStyle/>
        <a:p>
          <a:endParaRPr lang="de-AT"/>
        </a:p>
      </dgm:t>
    </dgm:pt>
    <dgm:pt modelId="{1324E25B-2212-49FB-9A44-B0636C5C79F7}" type="pres">
      <dgm:prSet presAssocID="{2BF25F97-40A1-49CE-9FF0-140038FC1033}" presName="linearFlow" presStyleCnt="0">
        <dgm:presLayoutVars>
          <dgm:dir/>
          <dgm:resizeHandles val="exact"/>
        </dgm:presLayoutVars>
      </dgm:prSet>
      <dgm:spPr/>
    </dgm:pt>
    <dgm:pt modelId="{6759BDB1-BCBC-4D7C-8906-58FEF0F765A1}" type="pres">
      <dgm:prSet presAssocID="{57AE4474-D5B2-4407-AB54-B28ACE700968}" presName="composite" presStyleCnt="0"/>
      <dgm:spPr/>
    </dgm:pt>
    <dgm:pt modelId="{F78A430F-9762-49AD-8034-76AA73628EFB}" type="pres">
      <dgm:prSet presAssocID="{57AE4474-D5B2-4407-AB54-B28ACE700968}" presName="imgShp" presStyleLbl="fgImgPlace1" presStyleIdx="0" presStyleCnt="2" custLinFactX="-117238" custLinFactNeighborX="-200000" custLinFactNeighborY="-2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1B06141-55F7-4D3E-99E5-B3A14A5AB5BE}" type="pres">
      <dgm:prSet presAssocID="{57AE4474-D5B2-4407-AB54-B28ACE700968}" presName="txShp" presStyleLbl="node1" presStyleIdx="0" presStyleCnt="2" custScaleX="35800" custLinFactNeighborX="-67269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D5B6366-C581-4079-9397-2A4EE32F3BF3}" type="pres">
      <dgm:prSet presAssocID="{DE7FC3F5-258B-4E48-B8B2-0F29994B33BD}" presName="spacing" presStyleCnt="0"/>
      <dgm:spPr/>
    </dgm:pt>
    <dgm:pt modelId="{D7BD054A-D7C4-4D10-B7F8-1E4491093198}" type="pres">
      <dgm:prSet presAssocID="{604D8AC2-F910-491A-88C3-A79B24AFAFF7}" presName="composite" presStyleCnt="0"/>
      <dgm:spPr/>
    </dgm:pt>
    <dgm:pt modelId="{FE00D609-A203-4E0C-8F2B-18D5939002C2}" type="pres">
      <dgm:prSet presAssocID="{604D8AC2-F910-491A-88C3-A79B24AFAFF7}" presName="imgShp" presStyleLbl="fgImgPlace1" presStyleIdx="1" presStyleCnt="2" custLinFactX="2104" custLinFactY="-40559" custLinFactNeighborX="100000" custLinFactNeighborY="-1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E168AD7-6BEA-4C1F-9F44-E9D24803CAC4}" type="pres">
      <dgm:prSet presAssocID="{604D8AC2-F910-491A-88C3-A79B24AFAFF7}" presName="txShp" presStyleLbl="node1" presStyleIdx="1" presStyleCnt="2" custScaleX="35800" custLinFactY="-25027" custLinFactNeighborX="-18933" custLinFactNeighborY="-10000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DF8AE403-025D-41A6-8F2C-D7ABA8994435}" type="presOf" srcId="{57AE4474-D5B2-4407-AB54-B28ACE700968}" destId="{C1B06141-55F7-4D3E-99E5-B3A14A5AB5BE}" srcOrd="0" destOrd="0" presId="urn:microsoft.com/office/officeart/2005/8/layout/vList3"/>
    <dgm:cxn modelId="{D5350D93-BE2F-4689-832F-07F7AFD69930}" type="presOf" srcId="{2BF25F97-40A1-49CE-9FF0-140038FC1033}" destId="{1324E25B-2212-49FB-9A44-B0636C5C79F7}" srcOrd="0" destOrd="0" presId="urn:microsoft.com/office/officeart/2005/8/layout/vList3"/>
    <dgm:cxn modelId="{EDF74BA0-9ADA-4C43-AFCD-78ADAAD7DCEA}" type="presOf" srcId="{604D8AC2-F910-491A-88C3-A79B24AFAFF7}" destId="{6E168AD7-6BEA-4C1F-9F44-E9D24803CAC4}" srcOrd="0" destOrd="0" presId="urn:microsoft.com/office/officeart/2005/8/layout/vList3"/>
    <dgm:cxn modelId="{27C2A729-21CF-40C8-B59D-45EBEBC8F27C}" srcId="{2BF25F97-40A1-49CE-9FF0-140038FC1033}" destId="{604D8AC2-F910-491A-88C3-A79B24AFAFF7}" srcOrd="1" destOrd="0" parTransId="{1DCCBAA9-ACA5-4A2D-9D53-BFEDC562BADC}" sibTransId="{4E486636-E41A-48DF-B1CD-AC07E7792E23}"/>
    <dgm:cxn modelId="{A6A97692-B0A7-455E-AFF5-C1DF85A351D0}" srcId="{2BF25F97-40A1-49CE-9FF0-140038FC1033}" destId="{57AE4474-D5B2-4407-AB54-B28ACE700968}" srcOrd="0" destOrd="0" parTransId="{68126914-8485-4C7F-9CE1-2028B3E41A49}" sibTransId="{DE7FC3F5-258B-4E48-B8B2-0F29994B33BD}"/>
    <dgm:cxn modelId="{E1C688E9-9C63-45B6-AC7F-A00EAA5776FF}" type="presParOf" srcId="{1324E25B-2212-49FB-9A44-B0636C5C79F7}" destId="{6759BDB1-BCBC-4D7C-8906-58FEF0F765A1}" srcOrd="0" destOrd="0" presId="urn:microsoft.com/office/officeart/2005/8/layout/vList3"/>
    <dgm:cxn modelId="{0D9972A6-233C-43D3-A403-2FB858B86F06}" type="presParOf" srcId="{6759BDB1-BCBC-4D7C-8906-58FEF0F765A1}" destId="{F78A430F-9762-49AD-8034-76AA73628EFB}" srcOrd="0" destOrd="0" presId="urn:microsoft.com/office/officeart/2005/8/layout/vList3"/>
    <dgm:cxn modelId="{97D3190A-E6C2-49FE-BE59-8C2A82931D1D}" type="presParOf" srcId="{6759BDB1-BCBC-4D7C-8906-58FEF0F765A1}" destId="{C1B06141-55F7-4D3E-99E5-B3A14A5AB5BE}" srcOrd="1" destOrd="0" presId="urn:microsoft.com/office/officeart/2005/8/layout/vList3"/>
    <dgm:cxn modelId="{28F88131-4E1B-498F-93DE-4E7CC9D53629}" type="presParOf" srcId="{1324E25B-2212-49FB-9A44-B0636C5C79F7}" destId="{7D5B6366-C581-4079-9397-2A4EE32F3BF3}" srcOrd="1" destOrd="0" presId="urn:microsoft.com/office/officeart/2005/8/layout/vList3"/>
    <dgm:cxn modelId="{844DC855-D125-4A0D-BB61-201D86948701}" type="presParOf" srcId="{1324E25B-2212-49FB-9A44-B0636C5C79F7}" destId="{D7BD054A-D7C4-4D10-B7F8-1E4491093198}" srcOrd="2" destOrd="0" presId="urn:microsoft.com/office/officeart/2005/8/layout/vList3"/>
    <dgm:cxn modelId="{E1745AFF-B299-4398-B91A-DBDD28F2EB40}" type="presParOf" srcId="{D7BD054A-D7C4-4D10-B7F8-1E4491093198}" destId="{FE00D609-A203-4E0C-8F2B-18D5939002C2}" srcOrd="0" destOrd="0" presId="urn:microsoft.com/office/officeart/2005/8/layout/vList3"/>
    <dgm:cxn modelId="{119EA768-A23B-4B8E-A08E-BCD9F6EEA028}" type="presParOf" srcId="{D7BD054A-D7C4-4D10-B7F8-1E4491093198}" destId="{6E168AD7-6BEA-4C1F-9F44-E9D24803CAC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06141-55F7-4D3E-99E5-B3A14A5AB5BE}">
      <dsp:nvSpPr>
        <dsp:cNvPr id="0" name=""/>
        <dsp:cNvSpPr/>
      </dsp:nvSpPr>
      <dsp:spPr>
        <a:xfrm rot="10800000">
          <a:off x="360025" y="127"/>
          <a:ext cx="1440007" cy="4636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445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800" kern="1200" dirty="0" smtClean="0"/>
            <a:t>30</a:t>
          </a:r>
          <a:endParaRPr lang="de-AT" sz="2800" kern="1200" dirty="0"/>
        </a:p>
      </dsp:txBody>
      <dsp:txXfrm rot="10800000">
        <a:off x="475934" y="127"/>
        <a:ext cx="1324098" cy="463635"/>
      </dsp:txXfrm>
    </dsp:sp>
    <dsp:sp modelId="{F78A430F-9762-49AD-8034-76AA73628EFB}">
      <dsp:nvSpPr>
        <dsp:cNvPr id="0" name=""/>
        <dsp:cNvSpPr/>
      </dsp:nvSpPr>
      <dsp:spPr>
        <a:xfrm>
          <a:off x="72006" y="2"/>
          <a:ext cx="463635" cy="46363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168AD7-6BEA-4C1F-9F44-E9D24803CAC4}">
      <dsp:nvSpPr>
        <dsp:cNvPr id="0" name=""/>
        <dsp:cNvSpPr/>
      </dsp:nvSpPr>
      <dsp:spPr>
        <a:xfrm rot="10800000">
          <a:off x="2304276" y="2"/>
          <a:ext cx="1440007" cy="463635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445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800" kern="1200" dirty="0" smtClean="0"/>
            <a:t>15</a:t>
          </a:r>
          <a:endParaRPr lang="de-AT" sz="2800" kern="1200" dirty="0"/>
        </a:p>
      </dsp:txBody>
      <dsp:txXfrm rot="10800000">
        <a:off x="2420185" y="2"/>
        <a:ext cx="1324098" cy="463635"/>
      </dsp:txXfrm>
    </dsp:sp>
    <dsp:sp modelId="{FE00D609-A203-4E0C-8F2B-18D5939002C2}">
      <dsp:nvSpPr>
        <dsp:cNvPr id="0" name=""/>
        <dsp:cNvSpPr/>
      </dsp:nvSpPr>
      <dsp:spPr>
        <a:xfrm>
          <a:off x="2016223" y="0"/>
          <a:ext cx="463635" cy="46363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7F7B-12C9-48D5-9A76-463B7EBAC14D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7D4BD-EF27-431A-817D-407CA8CD541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472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D4BD-EF27-431A-817D-407CA8CD541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04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Miteinander</a:t>
            </a:r>
            <a:r>
              <a:rPr lang="de-AT" baseline="0" dirty="0" smtClean="0"/>
              <a:t> sprechen: wöchentlich;</a:t>
            </a:r>
            <a:br>
              <a:rPr lang="de-AT" baseline="0" dirty="0" smtClean="0"/>
            </a:br>
            <a:r>
              <a:rPr lang="de-AT" baseline="0" dirty="0" smtClean="0"/>
              <a:t>Kategorie immer: „trifft auf die meisten zu“</a:t>
            </a:r>
            <a:endParaRPr lang="en-GB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D4BD-EF27-431A-817D-407CA8CD541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58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7D4BD-EF27-431A-817D-407CA8CD541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58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273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537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114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139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596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105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3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342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196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589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013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906E-B432-4AAC-A677-D5360103AB64}" type="datetimeFigureOut">
              <a:rPr lang="de-AT" smtClean="0"/>
              <a:t>11.03.2017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BA95-FE81-4C79-A5E6-4D9ACE505B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395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Ergebnisse </a:t>
            </a:r>
            <a:r>
              <a:rPr lang="de-AT" dirty="0" err="1" smtClean="0"/>
              <a:t>TeilnehmerInnenbefragung</a:t>
            </a:r>
            <a:r>
              <a:rPr lang="de-AT" dirty="0" smtClean="0"/>
              <a:t> NÖ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Vergleich Welle 1 und Welle 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67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Soziodemografische Daten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AT" b="1" dirty="0"/>
              <a:t>Welle: 33 Fragebögen</a:t>
            </a:r>
          </a:p>
          <a:p>
            <a:pPr marL="457200" indent="-457200">
              <a:buAutoNum type="arabicPeriod"/>
            </a:pPr>
            <a:r>
              <a:rPr lang="de-AT" b="1" dirty="0"/>
              <a:t>Welle: 14 Fragebögen</a:t>
            </a:r>
          </a:p>
          <a:p>
            <a:pPr marL="0" indent="0">
              <a:buNone/>
            </a:pPr>
            <a:endParaRPr lang="de-AT" sz="1600" b="1" dirty="0" smtClean="0"/>
          </a:p>
          <a:p>
            <a:pPr marL="0" indent="0">
              <a:buNone/>
            </a:pPr>
            <a:r>
              <a:rPr lang="de-AT" b="1" dirty="0" smtClean="0"/>
              <a:t>Geschlecht</a:t>
            </a:r>
            <a:endParaRPr lang="de-AT" b="1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sz="1400" b="1" dirty="0"/>
          </a:p>
          <a:p>
            <a:pPr marL="0" indent="0">
              <a:buNone/>
            </a:pPr>
            <a:r>
              <a:rPr lang="de-AT" b="1" dirty="0" smtClean="0"/>
              <a:t>Alter</a:t>
            </a:r>
            <a:endParaRPr lang="de-AT" b="1" dirty="0" smtClean="0"/>
          </a:p>
          <a:p>
            <a:pPr marL="0" indent="0">
              <a:buNone/>
            </a:pPr>
            <a:endParaRPr lang="de-AT" b="1" dirty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endParaRPr lang="de-AT" b="1" dirty="0"/>
          </a:p>
          <a:p>
            <a:pPr marL="0" indent="0">
              <a:buNone/>
            </a:pPr>
            <a:endParaRPr lang="de-AT" b="1" dirty="0" smtClean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4"/>
          </p:nvPr>
        </p:nvSpPr>
        <p:spPr>
          <a:xfrm>
            <a:off x="4716016" y="1556792"/>
            <a:ext cx="3970784" cy="4568400"/>
          </a:xfrm>
        </p:spPr>
        <p:txBody>
          <a:bodyPr/>
          <a:lstStyle/>
          <a:p>
            <a:pPr marL="0" indent="0">
              <a:buNone/>
            </a:pPr>
            <a:r>
              <a:rPr lang="de-AT" b="1" dirty="0" smtClean="0"/>
              <a:t>Bildung</a:t>
            </a:r>
            <a:endParaRPr lang="de-AT" b="1" dirty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endParaRPr lang="de-AT" b="1" dirty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endParaRPr lang="de-AT" b="1" dirty="0"/>
          </a:p>
          <a:p>
            <a:pPr marL="0" indent="0">
              <a:buNone/>
            </a:pPr>
            <a:r>
              <a:rPr lang="de-AT" b="1" dirty="0" smtClean="0"/>
              <a:t>Gesundheitszustand</a:t>
            </a:r>
          </a:p>
          <a:p>
            <a:pPr marL="0" indent="0">
              <a:buNone/>
            </a:pPr>
            <a:endParaRPr lang="de-AT" dirty="0" smtClean="0"/>
          </a:p>
        </p:txBody>
      </p:sp>
      <p:graphicFrame>
        <p:nvGraphicFramePr>
          <p:cNvPr id="4" name="Inhaltsplatzhalt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457339"/>
              </p:ext>
            </p:extLst>
          </p:nvPr>
        </p:nvGraphicFramePr>
        <p:xfrm>
          <a:off x="611560" y="3356992"/>
          <a:ext cx="6048672" cy="1043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316"/>
              </p:ext>
            </p:extLst>
          </p:nvPr>
        </p:nvGraphicFramePr>
        <p:xfrm>
          <a:off x="611560" y="4725144"/>
          <a:ext cx="3872560" cy="130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1728000"/>
                <a:gridCol w="1728000"/>
                <a:gridCol w="208280"/>
              </a:tblGrid>
              <a:tr h="241116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de-AT" sz="24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de-A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de-AT" sz="240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de-A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noFill/>
                  </a:tcPr>
                </a:tc>
              </a:tr>
              <a:tr h="241116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1116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de-AT" sz="2400" dirty="0" smtClean="0"/>
                        <a:t>Ø ~ 71 Jahre</a:t>
                      </a:r>
                      <a:endParaRPr lang="de-AT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de-AT" sz="2400" dirty="0" smtClean="0"/>
                        <a:t>40%</a:t>
                      </a:r>
                      <a:r>
                        <a:rPr lang="de-AT" sz="2400" baseline="0" dirty="0" smtClean="0"/>
                        <a:t> = 75+</a:t>
                      </a:r>
                      <a:endParaRPr lang="de-AT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2651"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AT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82905"/>
              </p:ext>
            </p:extLst>
          </p:nvPr>
        </p:nvGraphicFramePr>
        <p:xfrm>
          <a:off x="5004048" y="2060848"/>
          <a:ext cx="3903990" cy="152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055"/>
                <a:gridCol w="2828935"/>
              </a:tblGrid>
              <a:tr h="738825">
                <a:tc>
                  <a:txBody>
                    <a:bodyPr/>
                    <a:lstStyle/>
                    <a:p>
                      <a:r>
                        <a:rPr lang="de-AT" sz="2400" b="0" dirty="0" smtClean="0">
                          <a:solidFill>
                            <a:schemeClr val="tx1"/>
                          </a:solidFill>
                        </a:rPr>
                        <a:t>55,6 %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0" dirty="0" smtClean="0">
                          <a:solidFill>
                            <a:schemeClr val="tx1"/>
                          </a:solidFill>
                        </a:rPr>
                        <a:t>Pflichtschule </a:t>
                      </a:r>
                    </a:p>
                    <a:p>
                      <a:r>
                        <a:rPr lang="de-AT" sz="2400" b="0" dirty="0" smtClean="0">
                          <a:solidFill>
                            <a:schemeClr val="tx1"/>
                          </a:solidFill>
                        </a:rPr>
                        <a:t>(Volks-/Hauptschule)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01335">
                <a:tc>
                  <a:txBody>
                    <a:bodyPr/>
                    <a:lstStyle/>
                    <a:p>
                      <a:r>
                        <a:rPr lang="de-AT" sz="2400" b="0" dirty="0" smtClean="0">
                          <a:solidFill>
                            <a:schemeClr val="tx1"/>
                          </a:solidFill>
                        </a:rPr>
                        <a:t>31,1 %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0" dirty="0" smtClean="0">
                          <a:solidFill>
                            <a:schemeClr val="tx1"/>
                          </a:solidFill>
                        </a:rPr>
                        <a:t>Lehre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92824"/>
              </p:ext>
            </p:extLst>
          </p:nvPr>
        </p:nvGraphicFramePr>
        <p:xfrm>
          <a:off x="5004048" y="4077072"/>
          <a:ext cx="3134678" cy="210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5055"/>
                <a:gridCol w="2059623"/>
              </a:tblGrid>
              <a:tr h="702000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59,8</a:t>
                      </a:r>
                      <a:r>
                        <a:rPr lang="de-AT" sz="2400" baseline="0" dirty="0" smtClean="0"/>
                        <a:t> %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(sehr)</a:t>
                      </a:r>
                      <a:r>
                        <a:rPr lang="de-AT" sz="2400" baseline="0" dirty="0" smtClean="0"/>
                        <a:t> gut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2000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31,8 %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mittelmäßig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2000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11,4 %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(sehr)</a:t>
                      </a:r>
                      <a:r>
                        <a:rPr lang="de-AT" sz="2400" baseline="0" dirty="0" smtClean="0"/>
                        <a:t> schlecht</a:t>
                      </a:r>
                      <a:endParaRPr lang="de-AT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9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de-AT" dirty="0" smtClean="0"/>
              <a:t>Wurden sozial benachteiligte Ältere erreicht?</a:t>
            </a:r>
            <a:endParaRPr lang="de-AT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400" b="1" dirty="0" smtClean="0"/>
              <a:t>Haushaltsgröße</a:t>
            </a:r>
            <a:endParaRPr lang="de-AT" b="1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2400" b="1" dirty="0" smtClean="0"/>
              <a:t>Einkommen</a:t>
            </a:r>
            <a:endParaRPr lang="de-AT" sz="2400" b="1" dirty="0"/>
          </a:p>
          <a:p>
            <a:r>
              <a:rPr lang="de-AT" sz="2400" dirty="0" smtClean="0"/>
              <a:t>17,2 </a:t>
            </a:r>
            <a:r>
              <a:rPr lang="de-AT" sz="2400" dirty="0"/>
              <a:t>% haben </a:t>
            </a:r>
            <a:r>
              <a:rPr lang="de-AT" sz="2400" dirty="0" smtClean="0"/>
              <a:t>Schwierigkeiten</a:t>
            </a:r>
            <a:r>
              <a:rPr lang="de-AT" sz="2400" dirty="0"/>
              <a:t>, mit dem Einkommen </a:t>
            </a:r>
            <a:r>
              <a:rPr lang="de-AT" sz="2400" dirty="0" smtClean="0"/>
              <a:t>auszukommen.</a:t>
            </a:r>
          </a:p>
          <a:p>
            <a:pPr marL="0" indent="0">
              <a:buNone/>
            </a:pPr>
            <a:endParaRPr lang="de-AT" sz="1100" dirty="0" smtClean="0"/>
          </a:p>
          <a:p>
            <a:pPr marL="0" indent="0">
              <a:buNone/>
            </a:pPr>
            <a:r>
              <a:rPr lang="de-AT" sz="2400" b="1" dirty="0" smtClean="0"/>
              <a:t>Mobilität</a:t>
            </a:r>
            <a:endParaRPr lang="de-AT" sz="2400" b="1" dirty="0"/>
          </a:p>
          <a:p>
            <a:r>
              <a:rPr lang="de-AT" sz="2400" dirty="0"/>
              <a:t>29,8 % haben M</a:t>
            </a:r>
            <a:r>
              <a:rPr lang="de-AT" sz="2400" dirty="0" smtClean="0"/>
              <a:t>obilitätseinschränkungen</a:t>
            </a:r>
            <a:endParaRPr lang="de-AT" sz="2400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15" name="Diagramm 14"/>
          <p:cNvGraphicFramePr/>
          <p:nvPr>
            <p:extLst>
              <p:ext uri="{D42A27DB-BD31-4B8C-83A1-F6EECF244321}">
                <p14:modId xmlns:p14="http://schemas.microsoft.com/office/powerpoint/2010/main" val="2508652083"/>
              </p:ext>
            </p:extLst>
          </p:nvPr>
        </p:nvGraphicFramePr>
        <p:xfrm>
          <a:off x="467544" y="2120945"/>
          <a:ext cx="8280921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11560" y="2859033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>
                <a:latin typeface="+mj-lt"/>
              </a:rPr>
              <a:t>1 Personen Haushalt</a:t>
            </a:r>
            <a:endParaRPr lang="de-AT" sz="1600" dirty="0">
              <a:latin typeface="+mj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627784" y="2859033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>
                <a:latin typeface="+mj-lt"/>
              </a:rPr>
              <a:t>2</a:t>
            </a:r>
            <a:r>
              <a:rPr lang="de-AT" sz="1600" dirty="0" smtClean="0">
                <a:latin typeface="+mj-lt"/>
              </a:rPr>
              <a:t> Personen Haushalt</a:t>
            </a:r>
            <a:endParaRPr lang="de-AT" sz="1600" dirty="0">
              <a:latin typeface="+mj-lt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452320" y="285903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>
                <a:latin typeface="+mj-lt"/>
              </a:rPr>
              <a:t>4</a:t>
            </a:r>
            <a:r>
              <a:rPr lang="de-AT" sz="1600" dirty="0" smtClean="0">
                <a:latin typeface="+mj-lt"/>
              </a:rPr>
              <a:t>+</a:t>
            </a:r>
            <a:endParaRPr lang="de-AT" sz="1600" dirty="0">
              <a:latin typeface="+mj-lt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156176" y="2874422"/>
            <a:ext cx="1368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dirty="0" smtClean="0">
                <a:latin typeface="+mj-lt"/>
              </a:rPr>
              <a:t>3 P. Haushalt</a:t>
            </a:r>
            <a:endParaRPr lang="de-A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80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Stärkung der Nachbarschaft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de-AT" sz="2400" dirty="0" smtClean="0"/>
              <a:t>100% haben neue Leute kennengelernt</a:t>
            </a:r>
          </a:p>
          <a:p>
            <a:pPr>
              <a:spcAft>
                <a:spcPts val="600"/>
              </a:spcAft>
            </a:pPr>
            <a:r>
              <a:rPr lang="de-AT" sz="2400" dirty="0" smtClean="0"/>
              <a:t>76,9% haben den Kontakt zu bekannten Menschen aus der Gemeinde intensiviert</a:t>
            </a:r>
          </a:p>
          <a:p>
            <a:pPr>
              <a:spcAft>
                <a:spcPts val="600"/>
              </a:spcAft>
            </a:pPr>
            <a:r>
              <a:rPr lang="de-AT" sz="2400" dirty="0" smtClean="0"/>
              <a:t>76,9% fühlen sich ihrer Nachbarschaft stärker verbunden</a:t>
            </a:r>
          </a:p>
          <a:p>
            <a:pPr>
              <a:spcAft>
                <a:spcPts val="600"/>
              </a:spcAft>
            </a:pPr>
            <a:r>
              <a:rPr lang="de-AT" sz="2400" dirty="0" smtClean="0"/>
              <a:t>Verhältnis zu NachbarInnen:</a:t>
            </a:r>
          </a:p>
          <a:p>
            <a:pPr>
              <a:spcAft>
                <a:spcPts val="600"/>
              </a:spcAft>
            </a:pPr>
            <a:endParaRPr lang="de-AT" sz="2400" dirty="0"/>
          </a:p>
          <a:p>
            <a:pPr>
              <a:spcAft>
                <a:spcPts val="600"/>
              </a:spcAft>
            </a:pPr>
            <a:endParaRPr lang="de-AT" sz="2400" dirty="0" smtClean="0"/>
          </a:p>
          <a:p>
            <a:pPr>
              <a:spcAft>
                <a:spcPts val="600"/>
              </a:spcAft>
            </a:pPr>
            <a:endParaRPr lang="de-AT" sz="2400" dirty="0" smtClean="0"/>
          </a:p>
          <a:p>
            <a:pPr marL="0" indent="0">
              <a:spcAft>
                <a:spcPts val="600"/>
              </a:spcAft>
              <a:buNone/>
            </a:pPr>
            <a:endParaRPr lang="de-AT" sz="2400" dirty="0" smtClean="0"/>
          </a:p>
          <a:p>
            <a:pPr>
              <a:spcAft>
                <a:spcPts val="600"/>
              </a:spcAft>
            </a:pPr>
            <a:r>
              <a:rPr lang="de-AT" sz="2400" dirty="0" smtClean="0"/>
              <a:t>Nachbarschaftsnetzwerke werden größer</a:t>
            </a:r>
          </a:p>
          <a:p>
            <a:pPr>
              <a:spcAft>
                <a:spcPts val="600"/>
              </a:spcAft>
            </a:pPr>
            <a:endParaRPr lang="de-AT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84923908"/>
              </p:ext>
            </p:extLst>
          </p:nvPr>
        </p:nvGraphicFramePr>
        <p:xfrm>
          <a:off x="1475656" y="3717032"/>
          <a:ext cx="640871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195736" y="4531697"/>
            <a:ext cx="945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+ 18,1%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70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Stärkung des nachbarschaftlichen Sozialkapitals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170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Stärkung des sozialen Engagement</a:t>
            </a:r>
            <a:endParaRPr lang="de-AT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1679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88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67</Paragraphs>
  <Slides>6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Ergebnisse TeilnehmerInnenbefragung NÖ</vt:lpstr>
      <vt:lpstr>Soziodemografische Daten</vt:lpstr>
      <vt:lpstr>Wurden sozial benachteiligte Ältere erreicht?</vt:lpstr>
      <vt:lpstr>Stärkung der Nachbarschaft</vt:lpstr>
      <vt:lpstr>Stärkung des nachbarschaftlichen Sozialkapitals</vt:lpstr>
      <vt:lpstr>Stärkung des sozialen Engagement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Ergebnisse TeilnehmerInnenbefragung NÖ</dc:title>
  <dc:creator>Fassl</dc:creator>
  <cp:lastModifiedBy>Fassl</cp:lastModifiedBy>
  <cp:revision>9</cp:revision>
  <dcterms:created xsi:type="dcterms:W3CDTF">2017-03-11T15:52:10Z</dcterms:created>
  <dcterms:modified xsi:type="dcterms:W3CDTF">2017-03-11T21:51:04Z</dcterms:modified>
</cp:coreProperties>
</file>