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60" r:id="rId2"/>
    <p:sldId id="416" r:id="rId3"/>
    <p:sldId id="425" r:id="rId4"/>
    <p:sldId id="424" r:id="rId5"/>
    <p:sldId id="434" r:id="rId6"/>
    <p:sldId id="437" r:id="rId7"/>
    <p:sldId id="435" r:id="rId8"/>
    <p:sldId id="438" r:id="rId9"/>
    <p:sldId id="439" r:id="rId10"/>
    <p:sldId id="441" r:id="rId11"/>
    <p:sldId id="404" r:id="rId12"/>
    <p:sldId id="368" r:id="rId13"/>
    <p:sldId id="409" r:id="rId14"/>
    <p:sldId id="427" r:id="rId15"/>
    <p:sldId id="417" r:id="rId16"/>
    <p:sldId id="440" r:id="rId17"/>
    <p:sldId id="419" r:id="rId18"/>
    <p:sldId id="420" r:id="rId19"/>
    <p:sldId id="429" r:id="rId20"/>
    <p:sldId id="430" r:id="rId21"/>
    <p:sldId id="431" r:id="rId22"/>
    <p:sldId id="421" r:id="rId23"/>
    <p:sldId id="422" r:id="rId24"/>
    <p:sldId id="423" r:id="rId25"/>
    <p:sldId id="426" r:id="rId26"/>
    <p:sldId id="433" r:id="rId27"/>
    <p:sldId id="397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DBE3"/>
    <a:srgbClr val="E33539"/>
    <a:srgbClr val="E971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9" autoAdjust="0"/>
  </p:normalViewPr>
  <p:slideViewPr>
    <p:cSldViewPr>
      <p:cViewPr>
        <p:scale>
          <a:sx n="64" d="100"/>
          <a:sy n="64" d="100"/>
        </p:scale>
        <p:origin x="-2982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525" cy="496888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530" y="0"/>
            <a:ext cx="2944525" cy="496888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D444A36-7C07-4B20-BD08-4BDBD476AECF}" type="datetimeFigureOut">
              <a:rPr lang="de-DE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4525" cy="496887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530" y="9428164"/>
            <a:ext cx="2944525" cy="496887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54169CE-09CF-4DB9-A677-E49B514FBEE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409329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525" cy="496888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l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530" y="0"/>
            <a:ext cx="2944525" cy="496888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r">
              <a:defRPr sz="1300"/>
            </a:lvl1pPr>
          </a:lstStyle>
          <a:p>
            <a:pPr>
              <a:defRPr/>
            </a:pPr>
            <a:fld id="{E61F25A2-87A4-49FC-8826-D0385AB514E8}" type="datetimeFigureOut">
              <a:rPr lang="de-DE"/>
              <a:pPr>
                <a:defRPr/>
              </a:pPr>
              <a:t>10.05.2017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0" tIns="47395" rIns="94790" bIns="47395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4790" tIns="47395" rIns="94790" bIns="4739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4525" cy="496887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530" y="9428164"/>
            <a:ext cx="2944525" cy="496887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r">
              <a:defRPr sz="1300"/>
            </a:lvl1pPr>
          </a:lstStyle>
          <a:p>
            <a:pPr>
              <a:defRPr/>
            </a:pPr>
            <a:fld id="{30EF4132-6985-4A86-B487-8A56088F9D6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484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9C0AD-498E-4460-942D-8CBC80B11188}" type="slidenum">
              <a:rPr lang="de-DE" smtClean="0"/>
              <a:pPr/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F4132-6985-4A86-B487-8A56088F9D6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6F6671-BE8D-4135-A0BC-91BF704BD764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AF6712-BAB9-4B4B-8519-ADDE777BD3B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7" name="Grafik 6" descr="union_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69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73D6BF-AC85-4700-9826-A793F4B5B8FC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4FC93-7B19-43F6-B822-DCBB904FD70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8FD217-83AA-4419-84C5-A77FC0872BA7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DE9EEF-50D6-4347-AFC9-C617F56B954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ortunion.at/club/10/img/Burgenla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0" y="6572250"/>
            <a:ext cx="9144000" cy="0"/>
          </a:xfrm>
          <a:prstGeom prst="line">
            <a:avLst/>
          </a:prstGeom>
          <a:ln w="190500"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85750" y="6429375"/>
            <a:ext cx="8429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latin typeface="+mn-lt"/>
                <a:cs typeface="+mn-cs"/>
              </a:rPr>
              <a:t>BetriebsFitService</a:t>
            </a:r>
            <a:endParaRPr lang="de-AT" sz="1400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372476" cy="1000132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929091"/>
          </a:xfr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FontTx/>
              <a:buBlip>
                <a:blip r:embed="rId3"/>
              </a:buBlip>
              <a:defRPr sz="2400"/>
            </a:lvl2pPr>
            <a:lvl3pPr>
              <a:buFontTx/>
              <a:buBlip>
                <a:blip r:embed="rId3"/>
              </a:buBlip>
              <a:defRPr sz="2000"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7" name="Grafik 6" descr="union_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69139"/>
          </a:xfrm>
          <a:prstGeom prst="rect">
            <a:avLst/>
          </a:prstGeom>
        </p:spPr>
      </p:pic>
      <p:pic>
        <p:nvPicPr>
          <p:cNvPr id="8" name="Grafik 7" descr="bfs_logoleiste_neu2016_1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270104"/>
            <a:ext cx="824230" cy="58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19A109-D460-4541-BAEA-AFAF3176C601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AE6A39-507D-44ED-BBC4-0DE3AF45FDF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991DCF-92A4-4364-8FD1-254BC192BC8A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D273B6-1807-472F-BD57-8849CB28E01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84A12-30A5-432A-9A4C-A975508BAC31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F6FE2-62BE-420C-A739-C7C60D1B99E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D92CA0-58B1-4E54-932A-88EC049EAAD2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5EAE31-7B40-49E1-A835-AD0024227EE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DFF37D-5D6B-42A0-B691-CC8A06AD8054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672F0E-C8A2-4A3D-A839-0C3E9C63874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F08C05-BD36-4415-832D-E60F2E78A547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16E6B6-57C7-4500-9D3C-4DEEB199DF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6AE5DA-335C-4981-8B41-F61F8858DB0C}" type="datetimeFigureOut">
              <a:rPr lang="de-DE" smtClean="0"/>
              <a:pPr>
                <a:defRPr/>
              </a:pPr>
              <a:t>10.05.2017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27E9B5-FE14-4D25-872E-EE73CC48167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28625" y="1214438"/>
            <a:ext cx="8229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8625" y="2500313"/>
            <a:ext cx="8258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pic>
        <p:nvPicPr>
          <p:cNvPr id="1028" name="Picture 2" descr="http://www.sportunion.at/club/10/img/Burgenlan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union_heade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169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riebsfitservice.at/" TargetMode="External"/><Relationship Id="rId2" Type="http://schemas.openxmlformats.org/officeDocument/2006/relationships/hyperlink" Target="mailto:c.schnitter@betriebsfitservice.a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8557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Stufenmodell der BGF…</a:t>
            </a:r>
            <a:endParaRPr lang="de-AT" dirty="0"/>
          </a:p>
        </p:txBody>
      </p:sp>
      <p:pic>
        <p:nvPicPr>
          <p:cNvPr id="44034" name="Picture 2" descr="Bildergebnis für stufen bgf gütesie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1008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Warum das BetriebsFitService?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58204" cy="3929091"/>
          </a:xfrm>
        </p:spPr>
        <p:txBody>
          <a:bodyPr/>
          <a:lstStyle/>
          <a:p>
            <a:r>
              <a:rPr lang="de-AT" sz="2400" dirty="0" smtClean="0"/>
              <a:t>Neue Gesetzeslage: </a:t>
            </a:r>
            <a:r>
              <a:rPr lang="de-AT" sz="2400" dirty="0" err="1" smtClean="0"/>
              <a:t>Aschg</a:t>
            </a:r>
            <a:r>
              <a:rPr lang="de-AT" sz="2400" dirty="0" smtClean="0"/>
              <a:t> Novelle ab 1.1.2013 </a:t>
            </a:r>
          </a:p>
          <a:p>
            <a:pPr lvl="1">
              <a:buNone/>
            </a:pPr>
            <a:r>
              <a:rPr lang="de-AT" dirty="0" smtClean="0"/>
              <a:t>Evaluierung psych. Belastung am Arbeitsplatz vorgeschrieben</a:t>
            </a:r>
          </a:p>
          <a:p>
            <a:r>
              <a:rPr lang="de-AT" sz="2400" dirty="0" smtClean="0"/>
              <a:t>Vorreiter in der Gesundheitsprävention </a:t>
            </a:r>
          </a:p>
          <a:p>
            <a:pPr lvl="1">
              <a:buNone/>
            </a:pPr>
            <a:r>
              <a:rPr lang="de-AT" dirty="0" smtClean="0"/>
              <a:t>BFS ist einmalig in Österreich! </a:t>
            </a:r>
          </a:p>
          <a:p>
            <a:r>
              <a:rPr lang="de-AT" sz="2400" dirty="0" smtClean="0"/>
              <a:t>Abdeckung aller Themenfelder für BGF </a:t>
            </a:r>
          </a:p>
          <a:p>
            <a:pPr lvl="1">
              <a:buNone/>
            </a:pPr>
            <a:r>
              <a:rPr lang="de-AT" dirty="0" smtClean="0"/>
              <a:t>Umsetzung von nachhaltigen Maßnahmen</a:t>
            </a:r>
          </a:p>
          <a:p>
            <a:pPr>
              <a:buNone/>
            </a:pPr>
            <a:r>
              <a:rPr lang="de-AT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de-AT" dirty="0" smtClean="0">
                <a:sym typeface="Wingdings" pitchFamily="2" charset="2"/>
              </a:rPr>
              <a:t> Ganzheitliche </a:t>
            </a:r>
            <a:r>
              <a:rPr lang="de-AT" dirty="0" smtClean="0"/>
              <a:t>Verbesserung Betrieblicher Gesundheit </a:t>
            </a:r>
            <a:r>
              <a:rPr lang="de-AT" dirty="0" smtClean="0">
                <a:sym typeface="Wingdings" pitchFamily="2" charset="2"/>
              </a:rPr>
              <a:t> </a:t>
            </a:r>
            <a:endParaRPr lang="de-AT" dirty="0" smtClean="0"/>
          </a:p>
          <a:p>
            <a:pPr lvl="1">
              <a:buNone/>
            </a:pPr>
            <a:endParaRPr lang="de-AT" dirty="0" smtClean="0"/>
          </a:p>
          <a:p>
            <a:pPr lvl="1"/>
            <a:endParaRPr lang="de-AT" dirty="0" smtClean="0"/>
          </a:p>
          <a:p>
            <a:pPr>
              <a:buNone/>
            </a:pPr>
            <a:endParaRPr lang="de-AT" dirty="0"/>
          </a:p>
        </p:txBody>
      </p:sp>
      <p:sp>
        <p:nvSpPr>
          <p:cNvPr id="4" name="Pfeil nach unten 3"/>
          <p:cNvSpPr/>
          <p:nvPr/>
        </p:nvSpPr>
        <p:spPr>
          <a:xfrm>
            <a:off x="3779912" y="4797152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vier Säulen vom BetriebsFitService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 smtClean="0"/>
              <a:t>Bewegung</a:t>
            </a:r>
            <a:r>
              <a:rPr lang="de-DE" dirty="0" smtClean="0"/>
              <a:t> bedeutet Lebensqualität, die gesund </a:t>
            </a:r>
          </a:p>
          <a:p>
            <a:pPr lvl="0">
              <a:buNone/>
            </a:pPr>
            <a:r>
              <a:rPr lang="de-DE" dirty="0" smtClean="0"/>
              <a:t>	und fit hält. </a:t>
            </a:r>
          </a:p>
          <a:p>
            <a:pPr lvl="0"/>
            <a:r>
              <a:rPr lang="de-DE" dirty="0" smtClean="0"/>
              <a:t>Ausgewogene </a:t>
            </a:r>
            <a:r>
              <a:rPr lang="de-DE" b="1" dirty="0" smtClean="0"/>
              <a:t>Ernährung</a:t>
            </a:r>
            <a:r>
              <a:rPr lang="de-DE" dirty="0" smtClean="0"/>
              <a:t> sind Grundpfeiler für ein gesundes Leben. </a:t>
            </a:r>
          </a:p>
          <a:p>
            <a:pPr lvl="0"/>
            <a:r>
              <a:rPr lang="de-DE" b="1" dirty="0" smtClean="0"/>
              <a:t>Psychische Gesundheit </a:t>
            </a:r>
            <a:r>
              <a:rPr lang="de-DE" dirty="0" smtClean="0"/>
              <a:t>spielt eine große Rolle für unser Wohlbefinden. </a:t>
            </a:r>
          </a:p>
          <a:p>
            <a:pPr lvl="0"/>
            <a:r>
              <a:rPr lang="de-DE" b="1" dirty="0" smtClean="0"/>
              <a:t>Verhältnisse </a:t>
            </a:r>
            <a:r>
              <a:rPr lang="de-DE" dirty="0" smtClean="0"/>
              <a:t>im Betrieb fördern die Ganzheitlich-</a:t>
            </a:r>
          </a:p>
          <a:p>
            <a:pPr lvl="0">
              <a:buNone/>
            </a:pPr>
            <a:r>
              <a:rPr lang="de-DE" b="1" dirty="0" smtClean="0"/>
              <a:t>	</a:t>
            </a:r>
            <a:r>
              <a:rPr lang="de-DE" dirty="0" err="1" smtClean="0"/>
              <a:t>keit</a:t>
            </a:r>
            <a:r>
              <a:rPr lang="de-DE" dirty="0" smtClean="0"/>
              <a:t> </a:t>
            </a:r>
            <a:endParaRPr lang="de-AT" b="1" dirty="0" smtClean="0"/>
          </a:p>
          <a:p>
            <a:endParaRPr lang="de-AT" dirty="0"/>
          </a:p>
        </p:txBody>
      </p:sp>
      <p:pic>
        <p:nvPicPr>
          <p:cNvPr id="40962" name="Picture 2" descr="Y:\08 Projekte\Betriebs-Fit-Service\Logos\Betriebs-Fit-Service_Logo-4c_RGB-300dpi - Kopie.jpg"/>
          <p:cNvPicPr>
            <a:picLocks noChangeAspect="1" noChangeArrowheads="1"/>
          </p:cNvPicPr>
          <p:nvPr/>
        </p:nvPicPr>
        <p:blipFill>
          <a:blip r:embed="rId2" cstate="print"/>
          <a:srcRect r="66667"/>
          <a:stretch>
            <a:fillRect/>
          </a:stretch>
        </p:blipFill>
        <p:spPr bwMode="auto">
          <a:xfrm>
            <a:off x="8100392" y="3356992"/>
            <a:ext cx="792087" cy="729066"/>
          </a:xfrm>
          <a:prstGeom prst="rect">
            <a:avLst/>
          </a:prstGeom>
          <a:noFill/>
        </p:spPr>
      </p:pic>
      <p:pic>
        <p:nvPicPr>
          <p:cNvPr id="40963" name="Picture 3" descr="Y:\08 Projekte\Betriebs-Fit-Service\Logos\Betriebs-Fit-Service_Logo-4c_RGB-300dpi - Kopie.jpg"/>
          <p:cNvPicPr>
            <a:picLocks noChangeAspect="1" noChangeArrowheads="1"/>
          </p:cNvPicPr>
          <p:nvPr/>
        </p:nvPicPr>
        <p:blipFill>
          <a:blip r:embed="rId3" cstate="print"/>
          <a:srcRect l="33749" r="32501"/>
          <a:stretch>
            <a:fillRect/>
          </a:stretch>
        </p:blipFill>
        <p:spPr bwMode="auto">
          <a:xfrm>
            <a:off x="8100392" y="2492896"/>
            <a:ext cx="792088" cy="720080"/>
          </a:xfrm>
          <a:prstGeom prst="rect">
            <a:avLst/>
          </a:prstGeom>
          <a:noFill/>
        </p:spPr>
      </p:pic>
      <p:pic>
        <p:nvPicPr>
          <p:cNvPr id="40964" name="Picture 4" descr="Y:\08 Projekte\Betriebs-Fit-Service\Logos\Betriebs-Fit-Service_Logo-4c_RGB-300dpi - Kopie.jpg"/>
          <p:cNvPicPr>
            <a:picLocks noChangeAspect="1" noChangeArrowheads="1"/>
          </p:cNvPicPr>
          <p:nvPr/>
        </p:nvPicPr>
        <p:blipFill>
          <a:blip r:embed="rId4" cstate="print"/>
          <a:srcRect l="67980"/>
          <a:stretch>
            <a:fillRect/>
          </a:stretch>
        </p:blipFill>
        <p:spPr bwMode="auto">
          <a:xfrm>
            <a:off x="8097774" y="4221088"/>
            <a:ext cx="746257" cy="720080"/>
          </a:xfrm>
          <a:prstGeom prst="rect">
            <a:avLst/>
          </a:prstGeom>
          <a:noFill/>
        </p:spPr>
      </p:pic>
      <p:pic>
        <p:nvPicPr>
          <p:cNvPr id="2052" name="Picture 4" descr="Y:\08 Projekte\BetriebsFitService\Logos\BFS_Logo_mit_BGKK_gross - K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085185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des BetriebsFitService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Interesse</a:t>
            </a:r>
            <a:r>
              <a:rPr lang="de-AT" dirty="0" smtClean="0"/>
              <a:t> an Betrieblicher Gesundheitsförderung </a:t>
            </a:r>
          </a:p>
          <a:p>
            <a:r>
              <a:rPr lang="de-AT" b="1" dirty="0" smtClean="0"/>
              <a:t>Erstgespräch</a:t>
            </a:r>
            <a:r>
              <a:rPr lang="de-AT" dirty="0" smtClean="0"/>
              <a:t> mit Geschäftsleitung </a:t>
            </a:r>
          </a:p>
          <a:p>
            <a:r>
              <a:rPr lang="de-AT" b="1" dirty="0" smtClean="0"/>
              <a:t>Projektstart</a:t>
            </a:r>
            <a:r>
              <a:rPr lang="de-AT" dirty="0" smtClean="0"/>
              <a:t> / Kick-off Veranstaltung</a:t>
            </a:r>
          </a:p>
          <a:p>
            <a:r>
              <a:rPr lang="de-AT" b="1" dirty="0" smtClean="0"/>
              <a:t>Führungskräftegespräch </a:t>
            </a:r>
          </a:p>
          <a:p>
            <a:r>
              <a:rPr lang="de-AT" b="1" dirty="0" smtClean="0"/>
              <a:t>Gesundheitszirkel</a:t>
            </a:r>
            <a:r>
              <a:rPr lang="de-AT" dirty="0" smtClean="0"/>
              <a:t> mit allen Mitarbeiter/innen           </a:t>
            </a:r>
            <a:r>
              <a:rPr lang="de-AT" dirty="0" smtClean="0">
                <a:sym typeface="Wingdings" pitchFamily="2" charset="2"/>
              </a:rPr>
              <a:t> = Workshop wo Belastungen, Lösungen und Maßnahmen erarbeitet werden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des BetriebsFitService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58204" cy="3929091"/>
          </a:xfrm>
        </p:spPr>
        <p:txBody>
          <a:bodyPr/>
          <a:lstStyle/>
          <a:p>
            <a:r>
              <a:rPr lang="de-AT" sz="2600" b="1" dirty="0" smtClean="0">
                <a:sym typeface="Wingdings" pitchFamily="2" charset="2"/>
              </a:rPr>
              <a:t>Fragebogenerhebung</a:t>
            </a:r>
            <a:r>
              <a:rPr lang="de-AT" sz="2600" dirty="0" smtClean="0">
                <a:sym typeface="Wingdings" pitchFamily="2" charset="2"/>
              </a:rPr>
              <a:t> (IST -Standerhebung)</a:t>
            </a:r>
          </a:p>
          <a:p>
            <a:r>
              <a:rPr lang="de-AT" sz="2600" b="1" dirty="0" smtClean="0">
                <a:sym typeface="Wingdings" pitchFamily="2" charset="2"/>
              </a:rPr>
              <a:t>Gesamtergebnisbericht</a:t>
            </a:r>
            <a:r>
              <a:rPr lang="de-AT" sz="2600" dirty="0" smtClean="0">
                <a:sym typeface="Wingdings" pitchFamily="2" charset="2"/>
              </a:rPr>
              <a:t> - Zusammenfassung der Ergebnisse &amp; Maßnahmenerstellung</a:t>
            </a:r>
          </a:p>
          <a:p>
            <a:r>
              <a:rPr lang="de-AT" sz="2600" b="1" dirty="0" err="1" smtClean="0">
                <a:sym typeface="Wingdings" pitchFamily="2" charset="2"/>
              </a:rPr>
              <a:t>Finalisierungsgespräch</a:t>
            </a:r>
            <a:r>
              <a:rPr lang="de-AT" sz="2600" dirty="0" smtClean="0">
                <a:sym typeface="Wingdings" pitchFamily="2" charset="2"/>
              </a:rPr>
              <a:t> mit Geschäftsleitung </a:t>
            </a:r>
          </a:p>
          <a:p>
            <a:r>
              <a:rPr lang="de-AT" sz="2600" dirty="0" smtClean="0">
                <a:sym typeface="Wingdings" pitchFamily="2" charset="2"/>
              </a:rPr>
              <a:t>„</a:t>
            </a:r>
            <a:r>
              <a:rPr lang="de-AT" sz="2600" b="1" dirty="0" smtClean="0">
                <a:sym typeface="Wingdings" pitchFamily="2" charset="2"/>
              </a:rPr>
              <a:t>Jahresplan</a:t>
            </a:r>
            <a:r>
              <a:rPr lang="de-AT" sz="2600" dirty="0" smtClean="0">
                <a:sym typeface="Wingdings" pitchFamily="2" charset="2"/>
              </a:rPr>
              <a:t>“  (6 – 12 Monate) mit Maßnahmen </a:t>
            </a:r>
          </a:p>
          <a:p>
            <a:r>
              <a:rPr lang="de-AT" sz="2600" b="1" dirty="0" smtClean="0">
                <a:sym typeface="Wingdings" pitchFamily="2" charset="2"/>
              </a:rPr>
              <a:t>Umsetzung</a:t>
            </a:r>
            <a:r>
              <a:rPr lang="de-AT" sz="2600" dirty="0" smtClean="0">
                <a:sym typeface="Wingdings" pitchFamily="2" charset="2"/>
              </a:rPr>
              <a:t> der der Maßnahmen </a:t>
            </a:r>
          </a:p>
          <a:p>
            <a:r>
              <a:rPr lang="de-AT" sz="2600" b="1" dirty="0" smtClean="0">
                <a:sym typeface="Wingdings" pitchFamily="2" charset="2"/>
              </a:rPr>
              <a:t>Evaluierung</a:t>
            </a:r>
            <a:r>
              <a:rPr lang="de-AT" sz="2600" dirty="0" smtClean="0">
                <a:sym typeface="Wingdings" pitchFamily="2" charset="2"/>
              </a:rPr>
              <a:t> durch Fragebogenerhebung  (SOLL – Standerhebung)</a:t>
            </a:r>
          </a:p>
          <a:p>
            <a:r>
              <a:rPr lang="de-AT" sz="2600" b="1" dirty="0" smtClean="0">
                <a:sym typeface="Wingdings" pitchFamily="2" charset="2"/>
              </a:rPr>
              <a:t>BGF Gütesiegel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Wie wichtig ist Ihnen Gesundheit?</a:t>
            </a:r>
            <a:br>
              <a:rPr lang="de-AT" dirty="0" smtClean="0"/>
            </a:br>
            <a:r>
              <a:rPr lang="de-AT" dirty="0" smtClean="0"/>
              <a:t>Wahrnehmung der Gesundheit </a:t>
            </a:r>
            <a:endParaRPr lang="de-AT" dirty="0"/>
          </a:p>
        </p:txBody>
      </p:sp>
      <p:sp>
        <p:nvSpPr>
          <p:cNvPr id="2050" name="AutoShape 2" descr="data:image/jpeg;base64,/9j/4AAQSkZJRgABAQAAAQABAAD/2wCEAAkGBhQSERUUEhQWFRUUFhoYFhcYGBsZGhgbGB0VGBceGxwcGyYfFyElHRoYHy8gJCgqLSwsGB4xNjAqNSgsLSkBCQoKDgwOGg8PGi4kHyQsLywvNS4qLC8qLTAsLCksMCwsLCwpLCwsLCksNCwsLCwuKSwsLCwpKSwsLCwsLCwsLP/AABEIANEA8QMBIgACEQEDEQH/xAAcAAACAwADAQAAAAAAAAAAAAAABwQFBgEDCAL/xABVEAABAwIEAwQGBgEQBwYHAAABAgMRAAQFEiExBgdBEyJRYRQyQnGBkSNSYpKhsTMIFRc0NlNVcnSCk7LB0dLTFiRDVHO04TWzwsPw8SVERYOUouL/xAAbAQACAwEBAQAAAAAAAAAAAAAABAIDBQEGB//EADQRAAEDAgQCCAYCAwEBAAAAAAEAAgMEERIhMUETUQUUImFxgZGhQrHB0eHwMlIVIzPxBv/aAAwDAQACEQMRAD8AeNFFFCEUUUUIRRRRQhFFFFCEUUUUIRRRRQhFFFFCFmOPcYfZZbbsx/rNy8hlo5cyUScy1L0IyhCVT8+lZ39bOIP9/sf6I/5dariU/wCsYd/LFf8AK3tSVbmpsbiS88xitYLEXGDcQKEfrjZp80twfxaNRRwxxD/CzH3B/kV8cQcz32L1+1Zsg/2GSVdsEeuhKxoU+cb9Kh/srXv8GD/8lP8AhrhMYNi5WRx1cjQ9kRIPJWP+ivEX8KsfcH+RR/orxF/CrH3B/kVWq5r3oE/rWNPC4SfwCJNR/wBmS7/gpf31f5VcxR/2UzFVt1hP75LSsYFxElIH64Wio6qakn3w1X2zaY8hYKryxXG6VNLg+8oQD8jWdHOy8CYGFLHn2iv8qtFwBx2vETcJct/R1MFsFOcqJz9odZSmIy/jXWYXG11VUcaJuIst4qYu5xsAwvCyY0GS5EnwnNpVLwxzefF/6BijCGn1LShCmZKMywCkKGdWhlMKBO+oGpremkNjH7q2f5Taf1GKsfGALqunmdJe69Ig0VwK5qlNIooooQiiiihCKKKKEIooooQiiiihCKKKKEIoor4eeShJUohKUglRJgADUkk6AAdaEL7orIYxzYw239a6Q4r6rP0p0iZySBv1I6+FVX7PGGfWe/oVUITEorE2HObCnYHpQQpU6OIWiIndRTlG3j1HWtZh+KtPpzsuodTtmQoKGwO4J6EfMUIUqiiihCyfHqVzh60HLkxFjNBglKw60R5z2kEeBNWyxqffVPzKdKbdhSTBF9awf/upq/daiSfHQVbGbFJ1bcQCQfHTZF/ixIIlhkiRuOySJHjqCPhUjl/yktL6wbuHlvhaysEIWgJ7q1JEAtk7Dxru5mfty/8A5G1/5la/k0f/AIQx/Gd/7xdVxi8jrpqreW0cBbyPzKrByCsP3y6++3/k19L5A4eP9pdT1+kb/wAmmQDRTOALI6xJbVITizgdjDMQsU26nCHSoq7RSTsQNMqE+JrXcov21in/ABGPyeqFze/7Sw3+f/WTU3lF+28U/wCIx+T1LAWn8ltOcXdF3P8Af6JmGkLjH7q2f5Taf1GKfRpC4x+6tn+U2n9RimJP4rOot16RFc1wK5pZaCKKKKEIooooQiiiihCKKKKEIooooQioGNY6xaMqeuHEttp9pR3MEwkbqUYMJEk1m+YPMdGHBDTaO3u3oDTCd9SACqNQCdAAJURA6kUFhwaVrTd4ur0m8PeSwYNvbggAJCB3VKA1PSfGMxg94YLuUmMLzZqmtcWXmIgqtx6FaH1H1pC7h5MnVps91sGPWXO4InYVHFuG33cetblx7sRrb3GRxDsTJgISkq1O49xTArVqUSZOpNcVlvrHk3bkFqso2AdrMrJ8DcfN3ZUnsxb3KBC0JARpIBKYAIGaAUnYxM71svTF/XX94/30tOZHD6mFJxG0GV1pQLoGy09SoCJ8D4pJ8K1XCPEqL22S6jQ7LT9VQAkee+/gRVUhJ7bSbHv0P7orIwB2HAX8NQrG+wll79My053s3fbSrva6mQZOp18zVJ+x/bIUHLXPaPJAyuMOKSRE7pUSlYPUEa6Vpa+HnIBNViZ7MwVYYWOyIWGueamJ4Y8lq+baum1nuOIHZrUNJAy6AiRoU6+Os0x+EOYlpiIIYWUuD1mXBlcT46bKA8Ukx1ilVzbuFJtWlpUQtNyhSVDQghDpBHhBAq/x/hRN8Grxo+jXwQhxLzcgKVlBAWmfGBnGsaEK2rTgqg6MOfldZs9KWvLWZ2Wo5vKKcMcdSe8w6w6mRIKkutwD5a1dY5iIZbdeXORlClqgScqElRgSJMA0peJeZZucKvbO9QGL5oNyn2XsrrJJR0B9rKJBSZSSJhts3HaISsiM6EqjeMyQY8960YsysesyaPFITiHGGrx5dy7chCbhCEC2YAcdKUzlSs6hKjm19/lrWI4gTafQBWK2+XZoP9nEmfUgRJnprTRe4bYs8ZZfDSUtXqFW/dTozcaKQpIA7ucJKdI9qdCatOPeEmH2mUKUlNwCFMlU6qQUqWEkDqN09QJju0m6ndiJc8+WXy+t1oRztfG0NaLDnn80q8N5jJQShV5iTYnUrW27B2MlSFKERsPPSrO/5r3TCQWLm2um5AlxEPJnxSkoCx9oJmTrWnxjhRl69t7tLaF99aXtApK0lt0IUoGQSlYCZ8x4CqTHuXbAZWhrIFLuRcBMBKuzACVtIVByCVGDsJTI0mo24R4nENhrc3H391MxtkGDhgnuFis/jfEhvH7a4ubq0hn1Q0FhRCoJlJKiDp1ithyauEuXGJLQQpKnGCCOuj1WXBOKWeIOXDZw5lhduUhSVIZX6xWOiBsU1tbLDGmZ7FptvNE5EJRMTE5QJiT8zTscfa4l7pCqrBwTTNjw5313Uk0i7+1U5xY0ECSH7dW4GiGmlq3+ykmnoaTNr+7BHvT/AMpV0n8UtRbp+iuaKKWWgiiiihCKKKKEIooooQiiiihCKpOMuJEWFk9crg9mnuJPtLOiE/FRE+UnpV3S8xK6RiF6sKSly1sFZAlSZS5dkHMSDopLSDER6y6i5waLlSa0uNgsBwTxPYMKXd3VyHsRdJK3VJXDQVplblOVRgRmAAAOVOm7FtMWbdSFoWFJVqFAhQPxFTH1doCF98HcKAUD7wRB+VYvF+AlNqL+FrFs9upmYYeiTGU6IVsBsn+LuciV4ndkbcr6fha0TDAMxfnbX8rZg0UusN5k9mss3zZtXkaKBByHzG8A+Zg9Ca2FpxAhxIUhSVA9QZB+IkUo8OjyeLfJNsLZM2G6nXrIW2pKhIIIIOxB0I+O1JLCrteD4opoqPYrUASerav0a/emdfcsdacLuIg6SAKX/NjCEu26X0arZMKgboVvPuVB/nK+E6aZpfwzo7Lz2UKiJwZjGrc/ume0+CJqNdPzoNh1pe8HcdsiyR6S6lK25RqRmIT6piZPdgT1IPx68Q40fvCWcMaU4fadIhKJnqqAPGVQPI1AwSucWW032UxNE1offXbdReMXziN+xYMq7qVEuqGwPtH+YgH4qimw2lLaUpGiUgJSN9AIH4Csxwbwo1YNkk9rcOfpXfGdSlJOoTPxUdT0Au3HMxk12aZrWiNmYH7dchic5xe/U/tlm+Y3BqL5ntGyA+0Dl+2N8h677HoSfE1bcreOvTWewe7t1bpCVpy5cyUwgKA6EaBQ0g9NdJdYDjLD12N03ilqBKFjtk9Dm7s6dFAlKvMg9TTnR9bZ3Dd5JDpOgxxl7dQt9zRxP0azbfgnsbu3XA3OVckD3gEfGu3j9hVzgQduE9m8llFx3ZBaeQ2XDl1JTCpTvME61T8y8SZusMtyHAlFy60pClEJ7oCnFTJ3ABH8aB1q4uOcGGuW7hUsK9lbShBUDvEiFgjaJnTStmVwxLHooXmO4G5Go/fPRYHl7cXFpcei3ZKk3SO3t3MxWkqI7RYCj1IJJ80z7UnoGNdhi1wy+4lDSEr7MuKAgOLS/AMgGS4ojrAA6VdYxxBhaw0hL+T0bK+x2Q7ycsgIHdKZI3R4QdK6kO217iVq4jI8xdW7qHG1pCoLHfRmSfUUCoD56kKpaWAVDDGd0/G8wuDhqF98qAFXeJPIWFJU8kJIMg6uqkEaEa01GnZ99VdnYttJytNobT4ISEjYDYDwAE+VSEqjatWKHhxhnILOqGCYl26nmkza/uwR70/8pTjbdkedJy1/dgj3p/5Sq5RZqXpGlpcCn9RRRSqfRRRRQhFFFFCEUUUUIRRRRQhUfG2OizsLi46ttKy6x31d1vqPaKdjPhrWS4NtS1hto2SSey7RRJklT5Lxk9dFjWvjno2t23s7ZBj0m8bbUJiRCo+AJB2Owq7UqTP/AKjpSNa+zA3mnqJl34uS4orhawBJqIu8PTSsdzw3VbDWl2ij43wzbXaYuGkrMQFbLSNT3VDvDUkxMa7VgcQ5MJH7Wu1IH1XBPj7SSOkez03rfuXB9pVUeKcZWtv+kdTPgNT8kyfwqUdTKOzHf5qElNEc5MlkmOTrk9++AH2ULUZ+KgI+Nd37DqfavnFDqA1E/EuED5Gu5XMovKyWdu8+r7KY8tTCiNY6DfcV8Lt8ZuPZbtUmPXUCvfXTvEbTsND1priVPxEN8bJXh03wgu8LrM8D4NbjEHba9bC8gWEzmjMg66DcFMkE+XjTRXjtrboyBTTKEn1E5UAT5SKUWP8ADCra8YTdulwPFJdcToQCrKqFL3IGskaSNKZdrysw9owptx0idVuHX7mUVKqwPs9zzYjYLlNjbdjWC45ldd3zKskT9LmMx3QVfiBBHuJqtPOG2/e3j8E/4q2FpgFo0IbtWBt7CSdNpJBJ+NT2lJSIQhCU+ASAPkIFI3phsT5/hO2qDuB5flYtPMtv/dbv+iH+KvjEOPbF5pTL5da7VBSQtpQICpE6SNNwfKt16SfL5V1qcJ3/ACFQxwg3DT6/hTwTEWLh6flK3g7mNaM2As75lT6UOlTYDaFpiQsTmcTBzlZ22V1kirjGOZ2D3S23Li0dcW16pLaPkoB6FjbuqkeVSeDAyzxA/auMtlq5QFISptKgFpQHMyZScoMOggQPkBTi/wBGbT/dmP6JH+GvVRzYmAjcLyz4WseRuCUkMN5j4NbuF1izdbcIIzJabBg7x9NCZ8o002qQ3zfw1kqWxauhazKobbbzTGaSFmJgE6akCfGnZbYIw0rM2y0hUbpbSk/MCa82P8tlXGJX7SXEtIYfVvKzlcLim42nugTJHxq1sjibBcc4MBJOS1I58sf7q799P91T/wBlhX8G3n3f/wCKSuLYU5aXCmlxnbO41B2KSPeCDXsLh7Exc2rD6TIdaQvpMqSCQY0kGQY6g0GZ4QLEXCVA5tLH/wBNvPun/BUPgvA7u9xxOJ+irYt0qP6UwTlZLIyggFWvgIGonSnpXEVF0jnZFdsuaK4muarXUUUUUIRRRRQhFFFFCEUUUUIS35ju5cWwYkGEuXBnT6jUjeen41ZKeA3NUnOK57G7wp9Q+jQ88hSuiS4lpKZ+AUfck1VYxxGvtDbWTSri5jUJ9RoH2nVbJ1jQkb7jSsuuD3Pa1gWpRFjWOc8q7xbGW2k5nVpQkfWIH4msNe8yi4vsrFldw4dglKo98Dvq+Q99fWI8J2tsBc41dKfdXmIZbJSg6AQmAFqjTbInbXx3uBvWwt0KtUobZcSlQShISCCNM0aqUNiVEmZ1pbgRRDHJ2vYeqY48shwR9n5+iX7XAWI3srvbn0dBGjaO8fHvJSoJ6D1lE+VXWGctMPY3bU+rxdVI6+ykBP4dK1j786Db86pMdx9u1bUtagAnfrr0AHUnwql9U9xwR5eCuZSsaMcmfirHtUtICUhLaBshCQkfAJrMYrzItGZAXnPgjvfl3fmRWO7fEMYUUspLbBMFUkJjrmV7f8VOnl1rYYPyhs2QC+VPKjWTlROuyU69RoSdqn1djM5nXPIfUqPWHuyhbYcz9AlrxnxeL4oPZ5MhMEqkkKAkQBA1HiaurPizFnUBbTK3EHZQaWoGNCZB11GvnNbXmDhLf62OoYaSgNw4AhKUjukE6D7OYzvFccnL3PYZNZacUnXwMLEeXe/OmeJE6EFrRYG2efeleHKJSHONyL5ZLKucwcRtwDcWkJ6lSFon4mQOnStJgXMq2uDlUS0v6q4APuMwfz8q2jj4MgpBGo99Y7iblva3IKmk9g6dcyB3CftI2+Ig++lMdPJk4Ye8fZN4aiPNpxdx+61KVA6ivqlbg3EVxhlx6NfEqaPquamB0UDupPiNx8IpoIWCAQZBEgjqDSs0BiPMHQ801DMJRyI1HJY7Dv3V2v8Awz/3D9bjmnzRThaA22nPcuJlAI7iEyRmVrrqDCevurGYNbZ+KWSCPo2Co/0TiY9/fBqq548NunFEOLc+juWwlkqBhJbgFvc9TmnSS5tXo6Y2haTyXnpml85a3UlUt5z1xVZBS8hsREIZbIO+vfSo/j0qqteZd4l558qQtx/J2ilNpE9mClMBGUDQ+FQ7rgx5KZTlX5JmfxAmrTgjHLZhzsru3bBnR5SZKDrotKgYGu4A8wejMT2uPZcoVNHLD2ZmEX5qk4n4jVevB5xCEKyhJyTBiYJzE6wY9wFPHktzDtlWjFk67kuEFSEJUICxKlIymMswcsEySOs13lpDiAIStBAIEBSSI0gbRG1YfjHgHa4sE9m63ByN92cuoU3HqrEbDf37svgdre6WbYCwXoK+xBtltTjq0ttoEqUogADzJpBcdcxn8WUq3spatEK7zhJCnY2KoEpHUI32J6AUuNcX3ONqQl4lu3ZSkqQmIU5AClaAaqOYgGcoJjfWE7iwSjIykNoHXr/09+9Zs02Hst1W70f0aJhxZjZnufsO9d7XDaEpHaPuk+PaZR8BUzClXNkS7Y3TmfqhSgttYHRSTpPgdx4iZrJO4oidSSfn+dTsOxMp7zZmdx0+Ipa8zc7raEfR0v8ArDB5HPx708OWvN5GIKNvcpSxdDYCcrsb5Z1Soa9wk6ag7gMivGuN36i8l1JCViDmRoQUnumQZB218hXrfhe5U5ZWzizmWthpSlHcqUhJUdPEkmtBjsTQV5GoiEMrmA3srOiiipKhFFFFCEUUUUIWH5zYcl3CX1HRTOR1ChMhSFAdCNwVD4zuBWVVfCysba3skBT9wy27JATJWlBW+9qZAzBPWSIBOtNbF8NTcMOsr9V1tSFe5QKT+c0quXuHsrZKXlBm5tli0djWVMlQZJGsSkkSDByKM9BVK3E2yZpcPEGL8+SsOH+B7dKu0uVm5vXARLkhSVBJ01H0fkAPvCs7w28bW6csVCEKzPW89ATLjf8ANOYgeE+IrfYsuIcUQm5YUkKH74NMqh8j+I8KwKnjiWJ9vADNopXeToFukAFIPVKQNTOp39akqkNMZDv3l75LYYMNnN3P/tuYIzv3C+a0WLYilhpTizASCSfADc+fu8SKWuD4K9jVyXHCpFq2qEjx27o19YjVStYqZx06u9u2LJo7kKXE90dCemiZVr4j4suws27VpLLKQlKBAA/EnxJ3mkI7QR4viPsPuUSXnkwfCPc/hd1tbN27aUNpCUpEJSOgFdKlSZNClTvXFIvfiKdYwNCjYladqy43p30KTrt3gQJ+dYHkldkC5R4BKt9NZGg+FMalFydci7dHiyf6yP8ArTlP/wAJO6xSdR/3j803a5oorPWgszx/w6Lq0XCZdaBW2QNdNVJHjmAiPEDwqBysxwv2haUZVbkJHmlUlHygj4CtpSSssdOHuYg0kwpRLaIGgUlak5gemVKlkecVo07TNC6LcEEfVZ1Q4Qytk5gg/RMXlTDuL4lenVDKCgHLmPrADLlnXIyRpJIV87n9UIsfrYydl+koKZjMO47Me7SY8q6OV2DKt7G0YUIcvnTdOCJIYaCCmYGylBlMKOzyuulcfqgCFpsGNczj61bSMqAgLnX7Y08jW+AGNtsFhDFJJlqT81hn8USy0hT2hIAIAk5ok6D41U3d5a3n0c5XD6iimDPQT1939tPTg+1btrVtWuZ8BajH3U77AH46msxze4etn7Ry6QmLlkBQWgEFSQRIX9YAEqncRvApOKnFg69ivUVvS7sbosIcwZG+ptrn8ks+EOK3LB/0e4JLJVBmT2c7KR9nqR133phcZYz6PaqKD9I79G1G5UvQEe4SZ8h40vFYcby1bWojtQDCvGCRB98fOu3hrtnUtF4kptwpthMa6mFe+PVHy6U6ytwxuB1GXms09EPdUMaz+DxiB7tTfvHvkpDViLa1KRvHePipWh+HT4VkMVuiO4Ou/wDdWw4pDiCltaFokZ+8kpzA6AiRqN9R/ZWExFcuK98fLSkadpc67vFa3TMrYoRHDp/HLko01Y4Pw/c3RULZh14p9bs0FUTtMbVp+WvBLF28hd6+0xbhUJQt1KHLhUxkQCoKyzAKh7hrJT6isbFtpAQ0hLaE7JSkJA6bDyrQXj15+4I5DXDykO3/ANAzoS1P0qxvBjRuesnMPAGvQrDKUJSlICUpACQBAAAgADoAK7KKEIooooQiiiihCKKKKEKLijykMuLQMykIKgmQMxSJyydpiJ6TSm4lQizuUYm0VLw7EQj0oSTkUqFNvAHUe6DHfTpmADiNLHglbZcxDA7kZkNLWWUqJlVu6QvKDJPdzpIMz3xtFBF11ri03Gqqea3FozJRbHM6+EtMkHxPrj74A8TqNqkYZhSbS0Qyn2EwT9ZR1Wr4kk+6BWMc4OVheKsi9dllIULZ1Q7io/RpJmG1JKiSDoIG4VNabj7E+xs3D1KSke9fdH5k/CsWuDi9sY3z/fBbtNICwv2aLD6+pVFyvSXrm7vVmTPZo36nNt4AJRvTCJrMct7NLeHM5fbzLV5kqI/JIHwrT0hVPxSkDQZemSapWYYwTqc/VFFFFKppcUn+T/7cc/4J/rIpu3DwQhSzMJSVGN4SJP5UquTrI7Z5cahKUg+Rzk/1U1oU+UEp8EhUZzxDxTZoorgms9PrrubhLaFLWYSgFSj4ACT+FLXl/wAuXMWu13b4KLUuqWoxBdJUVZE+WsKV02Gu0vG8acxW6Rh1jJQtYDzoEjKCMx/iJ3J9owB0lwcWYknC8JcW0CBbspbZ6wYS01PkCUz7jXoej6cxtLnalefr6gSODW6BRuG7gP3t7eKIDLH+qMkkBKUtd+4UOgSVkCZ2aExAhacx+IWLvGGg06hxLDBSFIOYFwqWVCfVMJgyPn0rS3tubDh23tR9G9eltgkg6OXRKnCqAkiEFY8RAGsVW4/yVbRbNmxJFzb6yox6QQZIOsIV9WNOhn1houjL2kBK0swhmZIRexBWg4H43ZUj0Vw5XWEiAY76N0lPukJI30nrXVzLxhtNhcqHtNFsDxLncG0/WnXwpcYrgbb+jiSFJJEjRQjQg6fh5VEtOEmG1pWMxKTIBIiRtsBSLKloaAdQvS1PQk8kznMIwuN78r93crrgvh9SmAHFJabZRnfcURDaSVK18TuPfUG/5vlhxSMNYYbaSYQ6tsqeWABmKiVQMyu9sDtW+wTBrVWGPOXwBYKitUqUnRsZRGUgk5iqBJk5Y1pXYLhDSnF3CWuzbWo9i2Tnyo6ElUkn3+flXWFsbOI7UqupbNV1IoojZjBb0ABJ555LY4LzPtMUQm1xVpLSzoh5JhGYxrmOrJMDWSk9YFYjjDlrd294Gmm1vpelTC20lWdIEnQbKA1I+IkEV9cYWjIbCjCXPYgCVeII8PPp8Ypjcq+KlMYKt25K3ENOqbZSkFa1AJQQ2kCepMTAAnoKYieHjGAsmup30r+rudca/o2VFy85QtvocGI292y4n1Z7iFJPVJ7P1htBJmZjeNJwtjVzgt23h16S7aPqy2j/ANUkgBJ8BJAKfZJBEpNd/KPmX6Qo2N0lSHkZiznMlSNw2c0KKkpiCdVJE7jW+4xwlrErJ9GZLamXHMjhI+icYJ1J9gEDXwSufCrVngAiy3U0Vm+X/FqMRsm30+t6jqfquJAzDYAzIUI6KFaSuqCKKKKEIooooQiiiihCzN3xD2OKtWzhOS6YJamYDrKlFQB2lSFA+XZj61LbnLhN3aX7eK2gKUpQhLi0wcqgVJ76Y1QpOVJJkdNNK13N7hZ+4aYurRR9IsFKdbQE5iuS2TAgyodmCEwQrUdRUbl1zeZxEC3uQlq5IjKdW3tNcs7E69w/AnoIU3hPimzx+zLb7aFLSB2zCtcp2C0HeNTCgZEx5nEcw+UDrQQ5bLfubZtSc9sVFbiET3uy+uI0j1hO5Ex2cdcr38PeOI4OpSchKlMoElsH1iga50eLZGg8RonX8vuZyrwJZvGHGLjYHs1hpzwhRHcP2VaeBMwOEAroJCoeGuIbW4bCbZQhCQOzIyqQAIAynpGkiR51c1K4t5O2V6VOIBtnzJ7VrSVHqtGgVJ1JGUnxrEPcD4/aABp5q6QCSAVBSyPPtQlWvgFmsaXow3uw+v3WxF0kLWePRa6ilpd8yry0WWr2zCXB0lTZMHfUKBHgRod5q0s+Y63MoTh90pShMIBUDpOnd1EazSbqGZuo9wnG10Lt/Yq+4xuAiwuVEx9CsA67qGVO3mQKzvKbDSi1LhH6VZI8wISPfsrXzrp4ztcRv2kNtWLrbchasy0ZlGO6CMwIAmYPWNNKqrDgfGnUBgqUy0kAd90JTAEAQglStoiD099Mxwf6MBcASc89krJUDjYw0mwsEwMZ4otrUHtnUpP1B3ln3JGvxMClhxDzHcuz2KT6MwrRatVLKTvmjp9lPiQSRW4wLkiw2oLunVXCpkpAyIJ8zJUrr1Ez89nf8C2CAhtdraguA5U9m2lZygFQBAzGBqSD76lCyGLtAF1t9gqpppZeyThus3yw4uwe0Ldradut64WlKnVtAKWo6CSD3UidANtzJkmfzoxJpT2H2bzgbbcuA88pWiUtt6aykiTmWB5gSINX/DHAdky8H2rZDa25yqGaQVApO5+qSPjWBxS0axbiG6Q8C4xas9kBmKIUhSQfVIJ76nP/AGitRs4MfEtks4xEPwbq35l8XWd0mwbtrhp1ScRt1FKFSQkdoJ90kD4imIaSF3wRbN4qhq2S42WMlytSlZ0kBSSltAiQSfaUo6DrTWu+LrdoS6pSExJWULKE+SlJBCfedPOnKc4mY9iqnjCbJXcw1eh4gVH9Dckk/Yc7uYjyMpJHiVH39VfXO3EGLhDLrDzbmRzKOzWlY7ySTsTsUD510sGUpJ6gflWX0hG1rw4br23/AM5VSSRuiebhtred8lbY2wp/ALlKSqbd1LkAwCglMg6gKAlSoM6pTGsVnMAukrt0FOmVOUjwKdDP5/GmDy4CVruGlpCkuNDMDqkgEpUCOshf4UuRga8PxG4tDPZxnbJ9pBIyEeJymD5pPhUCMdODyXGSdW6Vc3Z/zIv81MwTj16zU/bsW6F3Drsh9ZJCWwO6CgCO6CToQO8ZBO8oce4nbypy+QSUmGzbtnMdNEBISSZ0k6ASTUTFLtTbSlpTmKRMf2nyG+lX/CPHWF2No1cLzKvHkkO5R2johSgQCSEtIMSESmRBg71bC90lrZAJHpOnp6QuDrue65F7gAeuZ/fGTifDjmMWou+xdtsSYhSSWVMhwp1CEla1FcKScqyQRKQQBtg8F44vbhbti4olOIXCQ7lAStBcWgO5IEDMkZSCCNPfL0tsYGJ2Zcw+5UyVKgOFkKKSmCtJQ5AOhiQdDEEwRSs484Eew5xnELdx66fDpdecU2ClKkZFBaggd0FU7n49acXnHDcJ8YNgzVqyhlhAQ2gQlI/Ek7kk6knUk1NrPcE8asYlbh5kwoQHGye82rwPiDrCtiPMEDQ11VoooooQiiiihCKKKKELgiltjvIawuXnHgp5lThzZWy2G0qjcJLZOp7xGbcmI6MW4uUtpKlqSlKRKlKIAA8SToKXeOc9bJpRbtUOXjuoAaEIJH2jqob6pSrY/EQtlw1hLtsyGnrlVyU6JcWkJXlAAAUQe/t6x111JrtxjiK2tE5rl9toHbOsAnbYTKtxsKWar7HL8klaMNZVqEpGd6CRoSe8CAPFG8R4TMM5bWja+1dSq6ePrO3Ci6STE6Hu/EgnXelJKuNm9/BXsp3u7lYuc1TcKy4ZaO3IkAvuSwwJ19ZQzKgdIB1G+kx1YZfXWt7eKQkgSxZyygHWQpwy6sEHUSNdthWgA/CuazpK6R2Tck4ymaNc1U4XwpaW5zM27aFa9+My9ZJ76pV18au2Gc5jME+/+zpXVRSmO7ruzV+HKzckoOPOM8Vwy7UwtxtSPWaX2KBnQdj5EGQR4jwIqw5T8yLi9xBNvdqbUhbaygBsAlaRmGoH1Qs66ae6tZzO4ZF/hjhiX7QF1o7kpAlxOxOqRt4pR4UkuV2Idji9mqYl4IJif0oLcfHNE+db0TIntDw0eiy3ue0lpK9RWlsC4pcQlJMeGn91ecOaHMBd5iXaMLKW7UlFupJiYPecBndRGn2QnTem1zo4u9DsfRWZ7e7BQkDUpRoHD4yqco8yfCqDlvy0at2S5etBx15BSpCwD2SFaQPBZG53G2msxBZTs7W/76LtnSuy2Vzy95us3Fm528IuLZpbjiRADqUAqKkTpOmqenu2ynJFCnFXty4QVuLQCfak51r+BJT92l9x3wgvDbpTUlTahmZc+ug6akADMPVUPHyIpt8mbHs8MSr99dcXtH1Wx7/UmfOoVhDYbDTJSpwTJmqjje6Nhizd24SWLhktmACUlAGkddciv5x8KuMK4ptriOyeQSfZJyq6+yqCdjtW0ubRDicriErSdCFJCgZ30Iisfi3KKweMpQphXi0qB09lQKRt0jc1yk6SETAxw0VktKXEual9zQw+yaIyJyXKtSlEBOXqVpjQnpEE7mouCcTBYCXUlBgAKg5TtGvs/l51aYzyOuUyph9D/kuW1nbxJT47qGg+FT8OvMYtWkIXYFxtCUtpyHvwlOVPqKX4anL8pFMvkp6nVwCso6qooX4mDxGxWl5dOEXsSRmaXp4xlNUHM3/t5v8Akqf/ADan8F8xmO1urm6BZQ0GGEA95Se1UsuSAJOqAo+CW9p3zNriZxbGXn82VtKFBoGJyJ7rYjqTJWfequCnwtMbDdNydJNnq2VDxhAIvvofBTiKrLjB20IWpplJXBKdAdSNIzaAeVaO7wRxGwzjxT/aN6r6y3NkhNnAhe3a6nrGYmEO78ri/wAiuME5q3DFk3aWdiEONDJ2ilFSQd1KKSlPeJJOqo8o0rbcsri6et27u4xAr7VSytlxCCE5Vrb7igoFvRMwBGuxrDcNqF9feiNqCUhClLWZPqlIIQOu/X/3g3XBlrYYui2vGnXrV7KGV58plUJlWSCqFyCAUnZW2h1osbxdwsF8/rooKchsT8RzvsBpb67qfxZjiLTGEP4ItLjjiT27bILja1ZiFApRooKgE5diMwIJmtQjnxcMhAu8LeQo+soFSAY9YoStufhm+Nbizs7WyCGmkNMBxRShKQE51bxPtKIGgJkxptVnmjrHxpsRd6yyVVcLc0bC/wAoaeCHVf7J2ELnwEmF/wA0mtbSx4m5W2N9K0gMvHXtGYgk7FSB3V+M6E+NReBuMXrG8GEYgvtVd0Wz4k5goSlCp18gehEHSDUHMLV1NiivnPRUELkmlHxfzvUH1WmFsi4dnKHdVJza5siE+vH1pjQ6Eamm5081F53MPtFQkdy4cT6xOuZtJB0HRXUmRtM3fK7h1hmxZeQgdq+2FLWdVa9AfZToO6PjNL1E4hbdWxR8Q2S94p4Yxy8V2l2hbuvdSlxtSU7+q2hcJ94HvNUtlZ4rYKUppq5Zy6qKW1FMECcxylKhEb6aDqK9H0VndfccnNBTnVRsUh7PnHiDJAdDbg0/SN5FEDeCkp1PiQa0OH8+UH9PaqGm7awoEzp3VARp1k/3NVxsK9YAx46/nVTccG2SxCrS3Os6NIT+KQDUDNA7+TPQqQikGjlxwzxbb37al26ichhSVDKpMzEiToQDBnofA1c1S4TwbaWrqnbdrslKEKyrXlI8MmbL57aGq7i7gxy5BXbXT1u9qdHXA0rb1khXc96R12NLkRufYGw71bd4bmLlauucp8D8q83Y27iVo92V2/dIBMZg6tSVJ6lHfAXodpHgYrUcEYRgrkG6v3VLiS27NujpIzBRzQZ2WJnamjRWGLF6C6XNVnayeFg7lcE9dD8f+sV5v44wM4VjBCCUpQ6h9khMQkqzpgRBykFPhKPhXpjh/B7VlseiobSg6y3BCt4JUJK9SdST1rM8zeWoxRdqoKCC05DqtiWVaqjQ94FIy9O+Zp6kjLG2JySs0geb2WP4WsF4piDuLXCVhlKymzQsHQI0SoDUDLvoYzlR6asbKfA/Kri1sW2W0tNJCEISEpSBoANAKXHHeB4GgkXLibV0gH6FSkr1Bg9kgFJGm+XpE0lMwyym59M1dHLw22AVhxvwom/tVMq0WmVsrI9Vcf1VaA/A9BXbwjYei2Fu253S20nPmI7qj3lgnbRSiPlSCxLE02zp/W68ulJJ9ZQLRgagaOHPG2qU7HStNwtxbjF0C22n0lskJUpxACU7nV0ZY+JJ0Eec5KaQR4cQsOeSlHMwvvZOVeMMjdxPzn8q4/Xtj99T+P8AdVFZcLOKbBdKW3CNUoJcSDp7RCTvPj7zuQ8Ku9FI+Z/w1lm4NlqNbGRqtAjFGiJDiPvAfnXci4SRIUkjxBFZM8NPeCfvCulWAvb9mfmk/ka5dS4TDo5L3j3gxSMTSkHKxfPjIpMKAUogLBTKdUqWSPsq3Jmthack2EsBJeWLhKypL6BljbKMhURAiZBBk79KiYrwu89csqW24GrcZ/VPeWo90AjXTKCfh46Tb7HewQVOPKQlOnrK+AAB1PkKfdVSFrGtOfd7JRtGy7idFTXd/imGftpoXTA/2yZJjzUBKf56fjVjYcT2N9pmCHNNFwhcnwM5V66RJ91Y+64nvMTWbdla22N1yo7bErIOoPRGx89xMvuXTKmwGlKQsD1iZCj9odPht4GtMVuBoZUWN9tbeKWigkDjJTEi2+l/BfPAditjGHmzOZCXYIET3kEKHhIIPxpv32GM34YU4Ehy2eQ6CQDOUgqTr7KgNfAhJgwKQl3wVepVmB7QgBIUlzWANB3oIAiK7WeKcTtfXLhSBs8grHUA5iJGvn86cjqIXDCD7pOSGRpu4H0XoPirAU31m6wd1plChulxOrZGv1o6jQnUTWO5Z8wF3LIQ+rM4yQhwn1iPZXO5OkHfUE9RWFZ5yLAGa2Tm6lLhSPkUkj5ms9wzxf6Lduv9mSh3PLaTAGZWZMaR3dttp2mr8bcQN1TZNu8vhYYkLcLHZXI7W22+jWVEKa80kzlHTME7VScXXeXGcMeyjMXkg9JlxAA8dMyj8aXHGPE3pr6XEoU2EoCUpKpOhJJ2Eanp4CtJyxwK6vsQsy8HlW9uS4FqCikBs5gEqMAysJTAOnwioOkFi1dsvTnZ0VzBoqhdXjvjfCVW1/ctKSpIDzmSUlOZBUrKpIPskbHamPyv5mN9mizucrZRCWVxCVDolX1VT7Wx6wd2zxvwDb4myUPJyuJB7J4Dvtn/AMSZ3Sd/I615m4y4EucNeUh5BKJ7jyUns1gzEHYHQyk6iDuNTVLE2VuFysY8sNwvS9FedMD5q39sAntA6gAAIdGaAIAhQIWNBtMUwsC532rkC5QthX1h9IjpGwzD7p23rHkopWaZ+C0GVLHa5Jk0VDwzGGbhOdh1DqfFCgdfAjcHyNTKTIIyKYBBRRRRXEKi40u7Ru0Wb4JUztkIkqVBgI+3vBBEamQATSJ4Wwu1fuVOXLqLe0bVmUhThU4pOpS2gJGdZIEFQGg8yAXFj/LdN8/2t1cOqSk/RtICUJQnqJOYqJ0lWh09wHZh/KvDmv8A5cOHXVxSl7+U5fwmtGCeOFlrkk8vyk5YnyO0sFV4hz8tLdvsrG3UtKBlRMMtgCQIAlRGg0hOh6GtFy35mKvrS4fuuzaNuslRQCEpayBQJlSiSIXPuGldHE+DsM4beBlltsejOeohKZhComBrHifGkbwphF3eFy2tSQ24UKf1hACCrIVncgFSiEjcjYkCGYnNkYSMvNLyRlhA1TJv/wBUWrt1dlapUyFd0qWUuKSOugISTvsY86ouOOZ1pitrkdtXWn2ySytK0OAaahRIScquoA0gHXamhwtwgxYsBptIUTq44oDMtXifAeCeg8ySZF3wvaOz2lswrMZUS0iSZmSoCZnzqjrUQdcN87q3qzrarz7wXjVpbvTeWqX0H2jJKJjXITkc9xAOsz0p7t3C7pkLsLtlLZgIIY7TIBoQB2iYOmxTp4daiXfK/DnCSbZKSRHcUtEeYCVBM/CvjCOW7No4HLV64ZPtpC0qS4OgWlSCD113EmCKhNNHL2hcHvzH1VkcT2ZbKqv7LH0CW7i2d02CEIJMxHfQBtrvVfc8Y44wR2tghaRv2ba1TAknM24oDxmIppUVQJx8TAfKytMR2cUoW+eriJD1mJ0gBxSNPMKQomrBjnvbkDPbvJPWFIUB7iSkn5CmRc2aHAUuISsHcLSFA9RIIM60mOZ2IYWjMzbWzSrj2nW5ShvNqfUUEuK20gpTPjIpiIQzOsGHyKpfxIxfEtNe88bMNqLTby3AO4lSUpST5kLJA67VgMOsL3iC+gnb1lRDbDZPgPkBuqN9CRVcF8Fv4lcBlkQBq44R3W0+J8T4J3J+JHqnhPhNjD7dLFumANVqPrOK6qUep/ADQVpRU7Is2hKPlc/VZm05SM27IbtnFJIHeKwDnV1JKYjp4xXU7y9fHqrbV8VD/wANMWiq30cTziIzV8dbKwYQcvBK88E3f72Pvo/vo/0Ku/3sffR/ipoUVT/jouZ/fJXf5KXkPf7pVp5dvqV3mWhO6lFB+cSak2/JplRl1LAk65WgT56mPyNMuirWUcbdz6/ZVPrZHcvT73VFgfBVpapSGrdoKEEr7NAUSJIJIHQkx4VeRXNFNgWFkmTc3XEUVzRXVxFfLjYUCFAEHQg6gg7yOtfVFCFg+I+S2HXeZQaLDitc7JyifNEFHnoB76VvEP6nu9ZBVbLRcpHs/o3OnsqJSevtdPOK9HUUIXjjEeE760OZ22fayn18igkQJMLAynTwPjXbhnH1+xHZ3TpAjurV2iYGwhcgD3V7BKap8W4Nsrme3tWXCrdRQnNtl9YAK203008Ki5odqF0EjRefcP543iIDrbLum8FCjr9k5dtNq09hz2tlD6Zh5s/ZKXBvp1SdtZitVinIHDXZ7MOsHpkcKgNI2cCtOu/xFY7FP1Njo/a122vXUOoUiN51TnnWNI+NLupInbK0TyDda7D+Y+HverdNpif0ktbR9cAdfHx8KmjjCy/3y2/p2/8AFSvuP1PGIpEpctlmdgtYPv7zYFQLnkTiqEyGm1/ZS6if/wBikfjVB6PZsSrhVu3CcONqZuLd5jt209q2tvNmScuYFMxmExO0ijhjAGLS3S1bCUblehLitipShoTpHgIgbUjLvlDiraZVZrImO4ptw9eiFkxpvtUF/gHEm0yqzuQJjRtZ/BINc6icOEOy8PyjrWd8K9LxRXma0wPE2pLTF6id8jbyZ98ATUn0XGPqYh924qs9HH+3sp9bHJekKK83+i4x9TEPu3FHouMfUxD7txXP8e7+y71scl6QrOY3zCsbWQ4+lSh7Df0iupju6J/nEbikc/huLLSUrbv1JO6VIfIPXUEQdatsI5J4o/BLAZSfadWE9YPdEr8/V91WM6PHxFQdVn4QpnGvOFy5QWrQKYbMhayRnWCIjT1BvMEk+I603L3ls/irhy/RsNkBx0jQbd1A9pcaxsOpEiWNgX6m9IUlV3dZgIKm2kwDvIzqMxMa5QYnbcOWwsG2G0tNICG0AJSlIgACn442xizQlHPLzcqFw3wyxYshm2bCEDc+0s7FS1bqUfE+4QIFWtFFWKKKKKKEIooooQiiiihCKKKKEIooooQiiiihCKKKKEIooooQiiiihCKKKKELhVcJoooQvqiiihCKKKKEIrhNFFCFzRRRQhFFFFCEUUUUIRRRRQhFFFFCEUUUUIRRRRQ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2" name="Picture 4" descr="C:\Users\Betriebs Fit Service\Pictures\sp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5350">
            <a:off x="225137" y="2620540"/>
            <a:ext cx="2295525" cy="1990725"/>
          </a:xfrm>
          <a:prstGeom prst="rect">
            <a:avLst/>
          </a:prstGeom>
          <a:noFill/>
        </p:spPr>
      </p:pic>
      <p:pic>
        <p:nvPicPr>
          <p:cNvPr id="2053" name="Picture 5" descr="C:\Users\Betriebs Fit Service\Pictures\spo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628900" cy="1733550"/>
          </a:xfrm>
          <a:prstGeom prst="rect">
            <a:avLst/>
          </a:prstGeom>
          <a:noFill/>
        </p:spPr>
      </p:pic>
      <p:pic>
        <p:nvPicPr>
          <p:cNvPr id="1026" name="Picture 2" descr="C:\Users\Betriebs Fit Service\Pictures\a_raffael_engel_lummel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293096"/>
            <a:ext cx="2064643" cy="1462804"/>
          </a:xfrm>
          <a:prstGeom prst="rect">
            <a:avLst/>
          </a:prstGeom>
          <a:noFill/>
        </p:spPr>
      </p:pic>
      <p:pic>
        <p:nvPicPr>
          <p:cNvPr id="1027" name="Picture 3" descr="C:\Users\Betriebs Fit Service\Pictures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8424">
            <a:off x="6588933" y="2637622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C:\Users\Betriebs Fit Service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221088"/>
            <a:ext cx="26289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Ressourcen im Betrieb?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dirty="0"/>
          </a:p>
        </p:txBody>
      </p:sp>
      <p:pic>
        <p:nvPicPr>
          <p:cNvPr id="1026" name="Picture 2" descr="http://www.coragold.de/wp-content/uploads/2012/11/mitarbeiterressourcen-diagra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5760640" cy="2808312"/>
          </a:xfrm>
          <a:prstGeom prst="rect">
            <a:avLst/>
          </a:prstGeom>
          <a:noFill/>
        </p:spPr>
      </p:pic>
      <p:pic>
        <p:nvPicPr>
          <p:cNvPr id="1028" name="Picture 4" descr="Bildergebnis für ressourc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328612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000" dirty="0" smtClean="0"/>
              <a:t>Was sind aus Ihrer Sicht die wichtigsten arbeitsbedingten gesundheitsfördernden Faktoren? </a:t>
            </a:r>
            <a:endParaRPr lang="de-AT" sz="3000" dirty="0"/>
          </a:p>
        </p:txBody>
      </p:sp>
      <p:pic>
        <p:nvPicPr>
          <p:cNvPr id="60418" name="Picture 2" descr="C:\Users\Betriebs Fit Service\Pictures\sport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2455">
            <a:off x="5868144" y="2564904"/>
            <a:ext cx="2762250" cy="1657350"/>
          </a:xfrm>
          <a:prstGeom prst="rect">
            <a:avLst/>
          </a:prstGeom>
          <a:noFill/>
        </p:spPr>
      </p:pic>
      <p:pic>
        <p:nvPicPr>
          <p:cNvPr id="60419" name="Picture 3" descr="C:\Users\Betriebs Fit Service\Pictures\spor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5434">
            <a:off x="899592" y="2492896"/>
            <a:ext cx="2505075" cy="1828800"/>
          </a:xfrm>
          <a:prstGeom prst="rect">
            <a:avLst/>
          </a:prstGeom>
          <a:noFill/>
        </p:spPr>
      </p:pic>
      <p:pic>
        <p:nvPicPr>
          <p:cNvPr id="60420" name="Picture 4" descr="C:\Users\Betriebs Fit Service\Pictures\sport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2628900" cy="1743075"/>
          </a:xfrm>
          <a:prstGeom prst="rect">
            <a:avLst/>
          </a:prstGeom>
          <a:noFill/>
        </p:spPr>
      </p:pic>
      <p:pic>
        <p:nvPicPr>
          <p:cNvPr id="2050" name="Picture 2" descr="C:\Users\Betriebs Fit Service\Picture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052163">
            <a:off x="467544" y="4653136"/>
            <a:ext cx="2664296" cy="1039001"/>
          </a:xfrm>
          <a:prstGeom prst="rect">
            <a:avLst/>
          </a:prstGeom>
          <a:noFill/>
        </p:spPr>
      </p:pic>
      <p:pic>
        <p:nvPicPr>
          <p:cNvPr id="2051" name="Picture 3" descr="C:\Users\Betriebs Fit Service\Pictures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348880"/>
            <a:ext cx="2160240" cy="1440160"/>
          </a:xfrm>
          <a:prstGeom prst="rect">
            <a:avLst/>
          </a:prstGeom>
          <a:noFill/>
        </p:spPr>
      </p:pic>
      <p:pic>
        <p:nvPicPr>
          <p:cNvPr id="2052" name="Picture 4" descr="C:\Users\Betriebs Fit Service\Pictures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70716">
            <a:off x="495141" y="4593492"/>
            <a:ext cx="2476022" cy="1357594"/>
          </a:xfrm>
          <a:prstGeom prst="rect">
            <a:avLst/>
          </a:prstGeom>
          <a:noFill/>
        </p:spPr>
      </p:pic>
      <p:pic>
        <p:nvPicPr>
          <p:cNvPr id="2053" name="Picture 5" descr="C:\Users\Betriebs Fit Service\Pictures\Download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11415">
            <a:off x="6084169" y="4347989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Was belastet derzeit die Gesundheit im Betrieb? </a:t>
            </a:r>
            <a:endParaRPr lang="de-AT" dirty="0"/>
          </a:p>
        </p:txBody>
      </p:sp>
      <p:pic>
        <p:nvPicPr>
          <p:cNvPr id="5" name="Inhaltsplatzhalter 4" descr="unzufrieden-im-job-so-motivieren-sie-ihre-mitarbeiter-stress-abbau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996952"/>
            <a:ext cx="3631976" cy="241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Wie sollen die Belastungen minimiert werden?</a:t>
            </a:r>
            <a:endParaRPr lang="de-AT" dirty="0"/>
          </a:p>
        </p:txBody>
      </p:sp>
      <p:pic>
        <p:nvPicPr>
          <p:cNvPr id="4" name="Inhaltsplatzhalter 3" descr="gesunder ses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4149080"/>
            <a:ext cx="2126010" cy="1417340"/>
          </a:xfrm>
        </p:spPr>
      </p:pic>
      <p:pic>
        <p:nvPicPr>
          <p:cNvPr id="5" name="Grafik 4" descr="work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4904"/>
            <a:ext cx="3901924" cy="1188517"/>
          </a:xfrm>
          <a:prstGeom prst="rect">
            <a:avLst/>
          </a:prstGeom>
        </p:spPr>
      </p:pic>
      <p:pic>
        <p:nvPicPr>
          <p:cNvPr id="6" name="Grafik 5" descr="Ernaehrun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621782" cy="15573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Christoph Schnitter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24 Jahre </a:t>
            </a:r>
          </a:p>
          <a:p>
            <a:r>
              <a:rPr lang="de-AT" dirty="0" smtClean="0"/>
              <a:t>Master-Studium:</a:t>
            </a:r>
          </a:p>
          <a:p>
            <a:pPr lvl="1"/>
            <a:r>
              <a:rPr lang="de-AT" dirty="0" smtClean="0"/>
              <a:t> „BWL mit Branchenfokus Sportmanagement“ </a:t>
            </a:r>
          </a:p>
          <a:p>
            <a:r>
              <a:rPr lang="de-AT" dirty="0" smtClean="0"/>
              <a:t>Projektkoordinator bei der SPORTUNION </a:t>
            </a:r>
          </a:p>
          <a:p>
            <a:pPr>
              <a:buNone/>
            </a:pPr>
            <a:r>
              <a:rPr lang="de-AT" dirty="0" smtClean="0"/>
              <a:t>	Burgenland seit Anfang 2013 </a:t>
            </a:r>
          </a:p>
          <a:p>
            <a:r>
              <a:rPr lang="de-AT" dirty="0" smtClean="0"/>
              <a:t>Sportlicher Hintergrund: </a:t>
            </a:r>
          </a:p>
          <a:p>
            <a:pPr lvl="1"/>
            <a:r>
              <a:rPr lang="de-AT" dirty="0" smtClean="0"/>
              <a:t>Volleyball, Tennis, Wintersport, Triathlon</a:t>
            </a:r>
          </a:p>
          <a:p>
            <a:pPr>
              <a:buNone/>
            </a:pPr>
            <a:endParaRPr lang="de-AT" dirty="0"/>
          </a:p>
        </p:txBody>
      </p:sp>
      <p:pic>
        <p:nvPicPr>
          <p:cNvPr id="1026" name="Picture 2" descr="Y:\16 Fotos und Videos\Personen\Mitarbeiter_innen Fotoshooting 2017\DSC_3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340768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 gibt es Verbesserungspotentiale? </a:t>
            </a:r>
            <a:endParaRPr lang="de-AT" dirty="0"/>
          </a:p>
        </p:txBody>
      </p:sp>
      <p:pic>
        <p:nvPicPr>
          <p:cNvPr id="3" name="Grafik 2" descr="frageze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068960"/>
            <a:ext cx="2372841" cy="23728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Umsetzung?</a:t>
            </a:r>
            <a:endParaRPr lang="de-AT" dirty="0"/>
          </a:p>
        </p:txBody>
      </p:sp>
      <p:pic>
        <p:nvPicPr>
          <p:cNvPr id="3" name="Grafik 2" descr="umsetz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96952"/>
            <a:ext cx="5004048" cy="19161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Auswertung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Bewegung </a:t>
            </a:r>
          </a:p>
          <a:p>
            <a:r>
              <a:rPr lang="de-AT" dirty="0" smtClean="0"/>
              <a:t>Ernährung </a:t>
            </a:r>
          </a:p>
          <a:p>
            <a:r>
              <a:rPr lang="de-AT" dirty="0" smtClean="0"/>
              <a:t>Psychische Gesundheit</a:t>
            </a:r>
          </a:p>
          <a:p>
            <a:r>
              <a:rPr lang="de-AT" dirty="0" smtClean="0"/>
              <a:t>Verhältnisebene</a:t>
            </a:r>
          </a:p>
          <a:p>
            <a:r>
              <a:rPr lang="de-AT" dirty="0" smtClean="0"/>
              <a:t>Persönliche Präferenz mit Punktevergabe verteilen</a:t>
            </a:r>
          </a:p>
        </p:txBody>
      </p:sp>
      <p:pic>
        <p:nvPicPr>
          <p:cNvPr id="62467" name="Picture 3" descr="C:\Users\Betriebs Fit Service\Pictures\spor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1666874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Mögliche Workshop- und Vortragsangebote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2200" dirty="0" smtClean="0"/>
              <a:t>Aquagymnastik – Aquafitness</a:t>
            </a:r>
          </a:p>
          <a:p>
            <a:pPr lvl="0"/>
            <a:r>
              <a:rPr lang="de-AT" sz="2200" dirty="0" smtClean="0"/>
              <a:t>Bewegte Mittagspause am Arbeitsplatz – Workshop wöchentlich</a:t>
            </a:r>
          </a:p>
          <a:p>
            <a:pPr lvl="0"/>
            <a:r>
              <a:rPr lang="de-AT" sz="2200" dirty="0" smtClean="0"/>
              <a:t>Boxen – Kampfsportarten </a:t>
            </a:r>
          </a:p>
          <a:p>
            <a:pPr lvl="0"/>
            <a:r>
              <a:rPr lang="de-AT" sz="2200" dirty="0" smtClean="0"/>
              <a:t>Burnout Prophylaxe &amp; Motivationssteigerung</a:t>
            </a:r>
          </a:p>
          <a:p>
            <a:pPr lvl="0"/>
            <a:r>
              <a:rPr lang="de-AT" sz="2200" dirty="0" err="1" smtClean="0"/>
              <a:t>Bürofit</a:t>
            </a:r>
            <a:r>
              <a:rPr lang="de-AT" sz="2200" dirty="0" smtClean="0"/>
              <a:t> / Rückenfit am Arbeitsplatz </a:t>
            </a:r>
          </a:p>
          <a:p>
            <a:pPr lvl="0"/>
            <a:r>
              <a:rPr lang="de-AT" sz="2200" dirty="0" smtClean="0"/>
              <a:t>Entspannungstechniken </a:t>
            </a:r>
          </a:p>
          <a:p>
            <a:pPr lvl="0"/>
            <a:r>
              <a:rPr lang="de-AT" sz="2200" dirty="0" smtClean="0"/>
              <a:t>Feierabendküche ohne Reue – Vortrag </a:t>
            </a:r>
          </a:p>
          <a:p>
            <a:pPr lvl="0"/>
            <a:r>
              <a:rPr lang="de-AT" sz="2200" dirty="0" smtClean="0"/>
              <a:t>Fit am Arbeitsplatz – Übungen für zwischendurch </a:t>
            </a:r>
          </a:p>
          <a:p>
            <a:pPr lvl="0"/>
            <a:r>
              <a:rPr lang="de-AT" sz="2200" dirty="0" smtClean="0"/>
              <a:t>Gesundes Essen im Büro – Workshop/Vortrag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Mögliche Workshop- und Vortragsangebote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58204" cy="3929091"/>
          </a:xfrm>
        </p:spPr>
        <p:txBody>
          <a:bodyPr/>
          <a:lstStyle/>
          <a:p>
            <a:pPr lvl="0"/>
            <a:r>
              <a:rPr lang="de-AT" sz="2200" dirty="0" smtClean="0"/>
              <a:t>Konfliktmanagement &amp; Kommunikation </a:t>
            </a:r>
          </a:p>
          <a:p>
            <a:pPr lvl="0"/>
            <a:r>
              <a:rPr lang="de-AT" sz="2200" dirty="0" smtClean="0"/>
              <a:t>Lauftreff, Laufworkshops  – wöchentlich </a:t>
            </a:r>
          </a:p>
          <a:p>
            <a:pPr lvl="0"/>
            <a:r>
              <a:rPr lang="de-AT" sz="2200" dirty="0" smtClean="0"/>
              <a:t>Leichtathletik Kurse</a:t>
            </a:r>
          </a:p>
          <a:p>
            <a:pPr lvl="0"/>
            <a:r>
              <a:rPr lang="de-AT" sz="2200" dirty="0" smtClean="0"/>
              <a:t>Mental Coaching in Verbindung mit Golf </a:t>
            </a:r>
          </a:p>
          <a:p>
            <a:pPr lvl="0"/>
            <a:r>
              <a:rPr lang="de-AT" sz="2200" dirty="0" smtClean="0"/>
              <a:t>Motivationsvorträge in Verbindung mit aktiver Pausengestaltung &amp; Rückentraining </a:t>
            </a:r>
          </a:p>
          <a:p>
            <a:pPr lvl="0"/>
            <a:r>
              <a:rPr lang="de-AT" sz="2200" dirty="0" smtClean="0"/>
              <a:t>Nordic Walking (wöchentlich nach der Arbeit) </a:t>
            </a:r>
          </a:p>
          <a:p>
            <a:pPr lvl="0"/>
            <a:r>
              <a:rPr lang="de-AT" sz="2200" dirty="0" err="1" smtClean="0"/>
              <a:t>Outdoortraining</a:t>
            </a:r>
            <a:r>
              <a:rPr lang="de-AT" sz="2200" dirty="0" smtClean="0"/>
              <a:t>  (</a:t>
            </a:r>
            <a:r>
              <a:rPr lang="de-AT" sz="2200" dirty="0" err="1" smtClean="0"/>
              <a:t>Functional</a:t>
            </a:r>
            <a:r>
              <a:rPr lang="de-AT" sz="2200" dirty="0" smtClean="0"/>
              <a:t> Fitness, Koordination, Beweglichkeitstraining &amp; Mobilisation)</a:t>
            </a:r>
          </a:p>
          <a:p>
            <a:pPr lvl="0"/>
            <a:r>
              <a:rPr lang="de-AT" sz="2200" dirty="0" err="1" smtClean="0"/>
              <a:t>Pilates</a:t>
            </a:r>
            <a:endParaRPr lang="de-AT" sz="2200" dirty="0" smtClean="0"/>
          </a:p>
          <a:p>
            <a:pPr lvl="0"/>
            <a:r>
              <a:rPr lang="de-AT" sz="2200" dirty="0" err="1" smtClean="0"/>
              <a:t>Qigong</a:t>
            </a:r>
            <a:r>
              <a:rPr lang="de-AT" sz="2200" dirty="0" smtClean="0"/>
              <a:t>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Mögliche Workshop – und Vortragsangebote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2200" dirty="0" err="1" smtClean="0"/>
              <a:t>Relaxpainting</a:t>
            </a:r>
            <a:r>
              <a:rPr lang="de-AT" sz="2200" dirty="0" smtClean="0"/>
              <a:t> – Malen ohne Stress </a:t>
            </a:r>
          </a:p>
          <a:p>
            <a:pPr lvl="0"/>
            <a:r>
              <a:rPr lang="de-AT" sz="2200" dirty="0" smtClean="0"/>
              <a:t>Stressmanagement – Vortrag </a:t>
            </a:r>
          </a:p>
          <a:p>
            <a:pPr lvl="0"/>
            <a:r>
              <a:rPr lang="de-AT" sz="2200" dirty="0" smtClean="0"/>
              <a:t>Tanzkurse </a:t>
            </a:r>
          </a:p>
          <a:p>
            <a:pPr lvl="0"/>
            <a:r>
              <a:rPr lang="de-AT" sz="2200" dirty="0" smtClean="0"/>
              <a:t>Teambuilding &amp; Gruppenmediation</a:t>
            </a:r>
          </a:p>
          <a:p>
            <a:pPr lvl="0"/>
            <a:r>
              <a:rPr lang="de-AT" sz="2200" dirty="0" smtClean="0"/>
              <a:t>Was der Arbeitsplatz alles bietet – Workshop </a:t>
            </a:r>
          </a:p>
          <a:p>
            <a:pPr lvl="0"/>
            <a:r>
              <a:rPr lang="de-AT" sz="2200" dirty="0" err="1" smtClean="0"/>
              <a:t>Worklifebalance</a:t>
            </a:r>
            <a:r>
              <a:rPr lang="de-AT" sz="2200" dirty="0" smtClean="0"/>
              <a:t> – Balance zwischen erfolgreichem Berufs - &amp; Privatleben</a:t>
            </a:r>
          </a:p>
          <a:p>
            <a:pPr lvl="0"/>
            <a:r>
              <a:rPr lang="de-AT" sz="2200" dirty="0" smtClean="0"/>
              <a:t>Yoga</a:t>
            </a:r>
          </a:p>
          <a:p>
            <a:pPr lvl="0"/>
            <a:r>
              <a:rPr lang="de-AT" sz="2200" dirty="0" err="1" smtClean="0"/>
              <a:t>Zumba</a:t>
            </a:r>
            <a:r>
              <a:rPr lang="de-AT" sz="2200" dirty="0" smtClean="0"/>
              <a:t> </a:t>
            </a:r>
            <a:endParaRPr lang="de-AT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Weiterer Ablauf - Fahrplan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Fragebogenerhebung</a:t>
            </a:r>
          </a:p>
          <a:p>
            <a:r>
              <a:rPr lang="de-AT" dirty="0" smtClean="0"/>
              <a:t>Auswertung </a:t>
            </a:r>
          </a:p>
          <a:p>
            <a:r>
              <a:rPr lang="de-AT" dirty="0" smtClean="0"/>
              <a:t>Gesamtergebnisbericht</a:t>
            </a:r>
          </a:p>
          <a:p>
            <a:r>
              <a:rPr lang="de-AT" dirty="0" smtClean="0"/>
              <a:t>Rücksprache mit Geschäftsleitung</a:t>
            </a:r>
          </a:p>
          <a:p>
            <a:r>
              <a:rPr lang="de-AT" dirty="0" smtClean="0"/>
              <a:t>Newsletter mit weiteren Vorgehensweise</a:t>
            </a:r>
          </a:p>
          <a:p>
            <a:pPr lvl="1"/>
            <a:r>
              <a:rPr lang="de-AT" dirty="0" smtClean="0">
                <a:sym typeface="Wingdings" pitchFamily="2" charset="2"/>
              </a:rPr>
              <a:t>Quick </a:t>
            </a:r>
            <a:r>
              <a:rPr lang="de-AT" dirty="0" err="1" smtClean="0">
                <a:sym typeface="Wingdings" pitchFamily="2" charset="2"/>
              </a:rPr>
              <a:t>Wins</a:t>
            </a:r>
            <a:r>
              <a:rPr lang="de-AT" dirty="0" smtClean="0">
                <a:sym typeface="Wingdings" pitchFamily="2" charset="2"/>
              </a:rPr>
              <a:t> </a:t>
            </a:r>
          </a:p>
          <a:p>
            <a:pPr lvl="1"/>
            <a:r>
              <a:rPr lang="de-AT" dirty="0" smtClean="0">
                <a:sym typeface="Wingdings" pitchFamily="2" charset="2"/>
              </a:rPr>
              <a:t>Längerfristige Maßnahmen </a:t>
            </a:r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de-AT" sz="5000" dirty="0" smtClean="0"/>
              <a:t>Ich freue mich auf eine gute Zusammenarbeit! </a:t>
            </a:r>
          </a:p>
          <a:p>
            <a:pPr>
              <a:defRPr/>
            </a:pP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3851920" y="3573017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j-lt"/>
              </a:rPr>
              <a:t>Ansprechperson:</a:t>
            </a:r>
          </a:p>
          <a:p>
            <a:r>
              <a:rPr lang="de-DE" b="1" dirty="0" smtClean="0">
                <a:latin typeface="+mj-lt"/>
              </a:rPr>
              <a:t>Christoph Schnitter - Projektkoordinator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SPORTUNION Burgenland  - ZVR 009849799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7000 Eisenstadt, </a:t>
            </a:r>
            <a:r>
              <a:rPr lang="de-DE" dirty="0" err="1" smtClean="0">
                <a:latin typeface="+mj-lt"/>
              </a:rPr>
              <a:t>Neusiedlerstrasse</a:t>
            </a:r>
            <a:r>
              <a:rPr lang="de-DE" dirty="0" smtClean="0">
                <a:latin typeface="+mj-lt"/>
              </a:rPr>
              <a:t> 58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Tel. 02682/62188, Fax </a:t>
            </a:r>
            <a:r>
              <a:rPr lang="de-DE" dirty="0" err="1" smtClean="0">
                <a:latin typeface="+mj-lt"/>
              </a:rPr>
              <a:t>Dw</a:t>
            </a:r>
            <a:r>
              <a:rPr lang="de-DE" dirty="0" smtClean="0">
                <a:latin typeface="+mj-lt"/>
              </a:rPr>
              <a:t> 4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Mobil: 0664/60613209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E-Mail: </a:t>
            </a:r>
            <a:r>
              <a:rPr lang="de-DE" u="sng" dirty="0" smtClean="0">
                <a:latin typeface="+mj-lt"/>
                <a:hlinkClick r:id="rId2"/>
              </a:rPr>
              <a:t>c.schnitter@betriebsfitservice.at</a:t>
            </a:r>
            <a:r>
              <a:rPr lang="de-DE" u="sng" dirty="0" smtClean="0">
                <a:latin typeface="+mj-lt"/>
              </a:rPr>
              <a:t> </a:t>
            </a:r>
            <a:r>
              <a:rPr lang="de-DE" dirty="0" smtClean="0">
                <a:latin typeface="+mj-lt"/>
              </a:rPr>
              <a:t> </a:t>
            </a:r>
            <a:endParaRPr lang="de-AT" dirty="0" smtClean="0">
              <a:latin typeface="+mj-lt"/>
            </a:endParaRPr>
          </a:p>
          <a:p>
            <a:r>
              <a:rPr lang="de-AT" dirty="0" smtClean="0">
                <a:latin typeface="+mj-lt"/>
              </a:rPr>
              <a:t>Web: </a:t>
            </a:r>
            <a:r>
              <a:rPr lang="de-AT" dirty="0" smtClean="0">
                <a:latin typeface="+mj-lt"/>
                <a:hlinkClick r:id="rId3"/>
              </a:rPr>
              <a:t>www.betriebsfitservice.at</a:t>
            </a:r>
            <a:r>
              <a:rPr lang="de-AT" dirty="0" smtClean="0">
                <a:latin typeface="+mj-lt"/>
              </a:rPr>
              <a:t> </a:t>
            </a:r>
          </a:p>
          <a:p>
            <a:endParaRPr lang="de-AT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1297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Martin </a:t>
            </a:r>
            <a:r>
              <a:rPr lang="de-AT" dirty="0" err="1" smtClean="0"/>
              <a:t>Migschitz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1050" dirty="0" smtClean="0"/>
          </a:p>
          <a:p>
            <a:r>
              <a:rPr lang="de-AT" dirty="0" smtClean="0"/>
              <a:t>27 Jahre</a:t>
            </a:r>
          </a:p>
          <a:p>
            <a:r>
              <a:rPr lang="de-AT" dirty="0" err="1" smtClean="0"/>
              <a:t>B.Sc</a:t>
            </a:r>
            <a:r>
              <a:rPr lang="de-AT" dirty="0" smtClean="0"/>
              <a:t>. </a:t>
            </a:r>
            <a:r>
              <a:rPr lang="de-AT" dirty="0" smtClean="0"/>
              <a:t>Sportwissenschaftsstudium</a:t>
            </a:r>
            <a:endParaRPr lang="de-AT" dirty="0" smtClean="0"/>
          </a:p>
          <a:p>
            <a:r>
              <a:rPr lang="de-AT" dirty="0" smtClean="0"/>
              <a:t>Projektkoordinator bei SPORTUNION Burgenland seit September 2014</a:t>
            </a:r>
          </a:p>
          <a:p>
            <a:r>
              <a:rPr lang="de-AT" dirty="0" smtClean="0"/>
              <a:t>Sportlicher Hintergrund: Krafttraining, Gewichtheben, Mountainbiken, Volleyball, Schwimmen</a:t>
            </a:r>
          </a:p>
          <a:p>
            <a:endParaRPr lang="de-AT" dirty="0"/>
          </a:p>
        </p:txBody>
      </p:sp>
      <p:pic>
        <p:nvPicPr>
          <p:cNvPr id="2050" name="Picture 2" descr="Y:\16 Fotos und Videos\Personen\Mitarbeiter_innen Fotoshooting 2017\DSC_3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8"/>
            <a:ext cx="162653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Projektvorstellung BetriebsFitService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Gemeinsames Projekt der SPORTUNION BURGENLAND &amp; Wirtschaftskammer Burgenland</a:t>
            </a:r>
          </a:p>
          <a:p>
            <a:endParaRPr lang="de-AT" dirty="0" smtClean="0"/>
          </a:p>
          <a:p>
            <a:r>
              <a:rPr lang="de-AT" dirty="0" smtClean="0"/>
              <a:t>Ziel: </a:t>
            </a:r>
          </a:p>
          <a:p>
            <a:pPr lvl="1"/>
            <a:r>
              <a:rPr lang="de-AT" b="1" dirty="0" smtClean="0"/>
              <a:t>Ihren gesamten Betrieb unter Beteiligung aller Mitarbeitenden systematisch gesünder zu gestalten </a:t>
            </a:r>
            <a:r>
              <a:rPr lang="de-AT" dirty="0" smtClean="0">
                <a:sym typeface="Wingdings" pitchFamily="2" charset="2"/>
              </a:rPr>
              <a:t> </a:t>
            </a:r>
            <a:r>
              <a:rPr lang="de-AT" dirty="0" smtClean="0"/>
              <a:t> </a:t>
            </a:r>
          </a:p>
          <a:p>
            <a:pPr lvl="1"/>
            <a:r>
              <a:rPr lang="de-AT" b="1" dirty="0" smtClean="0"/>
              <a:t>Gesundheitsdenken</a:t>
            </a:r>
          </a:p>
          <a:p>
            <a:pPr lvl="1"/>
            <a:r>
              <a:rPr lang="de-AT" b="1" dirty="0" smtClean="0"/>
              <a:t>Bewusstseinsbildung</a:t>
            </a:r>
            <a:r>
              <a:rPr lang="de-AT" dirty="0" smtClean="0"/>
              <a:t> für Nachhaltigkeit </a:t>
            </a: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Gesundheit und Arbeitsfähigkeit sind MEGATHEMEN unserer Arbeitswelt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Arbeit wird </a:t>
            </a:r>
            <a:r>
              <a:rPr lang="de-AT" b="1" dirty="0" smtClean="0"/>
              <a:t>komplexer</a:t>
            </a:r>
            <a:r>
              <a:rPr lang="de-AT" dirty="0" smtClean="0"/>
              <a:t>, verantwortungsreicher, Zeitdruck, Stress nimmt zu</a:t>
            </a:r>
          </a:p>
          <a:p>
            <a:endParaRPr lang="de-AT" sz="800" dirty="0" smtClean="0"/>
          </a:p>
          <a:p>
            <a:r>
              <a:rPr lang="de-AT" dirty="0" smtClean="0"/>
              <a:t>Ohne </a:t>
            </a:r>
            <a:r>
              <a:rPr lang="de-AT" b="1" dirty="0" smtClean="0"/>
              <a:t>Gesundheit keine Leistungsfähigkeit</a:t>
            </a:r>
          </a:p>
          <a:p>
            <a:endParaRPr lang="de-AT" sz="800" b="1" dirty="0" smtClean="0"/>
          </a:p>
          <a:p>
            <a:r>
              <a:rPr lang="de-AT" dirty="0" smtClean="0"/>
              <a:t>Fehlzeiten werden immer mehr durch psychische Phänomene bedingt – die </a:t>
            </a:r>
            <a:r>
              <a:rPr lang="de-AT" b="1" dirty="0" smtClean="0"/>
              <a:t>„gesunden Kerne“ </a:t>
            </a:r>
            <a:r>
              <a:rPr lang="de-AT" dirty="0" smtClean="0"/>
              <a:t>schrumpfen</a:t>
            </a:r>
          </a:p>
          <a:p>
            <a:endParaRPr lang="de-AT" sz="800" dirty="0" smtClean="0"/>
          </a:p>
          <a:p>
            <a:r>
              <a:rPr lang="de-AT" b="1" dirty="0" smtClean="0"/>
              <a:t>Lebensarbeitszeit</a:t>
            </a:r>
            <a:r>
              <a:rPr lang="de-AT" dirty="0" smtClean="0"/>
              <a:t> wird sich erhöhen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Gesundheit?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Unter Gesundheit wird die </a:t>
            </a:r>
            <a:r>
              <a:rPr lang="de-AT" sz="2400" b="1" dirty="0" smtClean="0"/>
              <a:t>physische</a:t>
            </a:r>
            <a:r>
              <a:rPr lang="de-AT" sz="2400" dirty="0" smtClean="0"/>
              <a:t> und </a:t>
            </a:r>
            <a:r>
              <a:rPr lang="de-AT" sz="2400" b="1" dirty="0" smtClean="0"/>
              <a:t>psychische</a:t>
            </a:r>
            <a:r>
              <a:rPr lang="de-AT" sz="2400" dirty="0" smtClean="0"/>
              <a:t> Gesundheit verstanden </a:t>
            </a:r>
          </a:p>
          <a:p>
            <a:r>
              <a:rPr lang="de-AT" sz="2400" dirty="0" smtClean="0"/>
              <a:t>Keine Arbeitsfähigkeit ohne </a:t>
            </a:r>
            <a:r>
              <a:rPr lang="de-AT" sz="2400" b="1" dirty="0" smtClean="0"/>
              <a:t>Denk – und </a:t>
            </a:r>
            <a:r>
              <a:rPr lang="de-AT" sz="2400" b="1" dirty="0" err="1" smtClean="0"/>
              <a:t>Emotionalarbeit</a:t>
            </a:r>
            <a:r>
              <a:rPr lang="de-AT" sz="2400" b="1" dirty="0" smtClean="0"/>
              <a:t> </a:t>
            </a:r>
          </a:p>
          <a:p>
            <a:r>
              <a:rPr lang="de-AT" sz="2400" b="1" dirty="0" smtClean="0"/>
              <a:t>Psych. Belastungen betreffen Arbeitsbedingungen (+ oder -)</a:t>
            </a:r>
          </a:p>
          <a:p>
            <a:pPr>
              <a:buNone/>
            </a:pPr>
            <a:endParaRPr lang="de-AT" sz="2000" dirty="0" smtClean="0"/>
          </a:p>
          <a:p>
            <a:pPr>
              <a:buNone/>
            </a:pPr>
            <a:endParaRPr lang="de-AT" sz="2000" dirty="0" smtClean="0"/>
          </a:p>
          <a:p>
            <a:pPr algn="ctr">
              <a:buNone/>
            </a:pPr>
            <a:r>
              <a:rPr lang="de-AT" sz="2000" dirty="0" smtClean="0"/>
              <a:t>„Gesundheit als Potenzial und als Fähigkeit, Lebensziele zu erreichen, das leben zu gestalten und zu bewältigen, Gefühle zu regulieren und körperliche Bedürfnisse zu befriedigen.“ </a:t>
            </a:r>
          </a:p>
          <a:p>
            <a:endParaRPr lang="de-AT" dirty="0" smtClean="0"/>
          </a:p>
        </p:txBody>
      </p:sp>
      <p:sp>
        <p:nvSpPr>
          <p:cNvPr id="4" name="Rechteck 3"/>
          <p:cNvSpPr/>
          <p:nvPr/>
        </p:nvSpPr>
        <p:spPr>
          <a:xfrm>
            <a:off x="539552" y="4509120"/>
            <a:ext cx="8208912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Gesundheit im Betrieb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Verantwortung der Mitarbeiter/innen</a:t>
            </a:r>
          </a:p>
          <a:p>
            <a:pPr lvl="1"/>
            <a:r>
              <a:rPr lang="de-AT" dirty="0" smtClean="0"/>
              <a:t>Eigenes </a:t>
            </a:r>
            <a:r>
              <a:rPr lang="de-AT" b="1" dirty="0" smtClean="0"/>
              <a:t>Verhalten</a:t>
            </a:r>
          </a:p>
          <a:p>
            <a:pPr lvl="1"/>
            <a:r>
              <a:rPr lang="de-AT" dirty="0" smtClean="0"/>
              <a:t>Pflege der eigenen </a:t>
            </a:r>
            <a:r>
              <a:rPr lang="de-AT" b="1" dirty="0" smtClean="0"/>
              <a:t>Gesundheit</a:t>
            </a:r>
          </a:p>
          <a:p>
            <a:pPr lvl="1"/>
            <a:r>
              <a:rPr lang="de-AT" b="1" dirty="0" smtClean="0"/>
              <a:t>Kommittent</a:t>
            </a:r>
            <a:r>
              <a:rPr lang="de-AT" dirty="0" smtClean="0"/>
              <a:t> zur Tätigkeit &amp; zum Unternehmen</a:t>
            </a:r>
          </a:p>
          <a:p>
            <a:r>
              <a:rPr lang="de-AT" dirty="0" smtClean="0"/>
              <a:t> Verantwortung des Unternehmens / Führungskräfte</a:t>
            </a:r>
          </a:p>
          <a:p>
            <a:pPr lvl="1"/>
            <a:r>
              <a:rPr lang="de-AT" b="1" dirty="0" smtClean="0"/>
              <a:t>Rahmen</a:t>
            </a:r>
            <a:r>
              <a:rPr lang="de-AT" dirty="0" smtClean="0"/>
              <a:t>bedingungen ( ergonomisch, psychologisch)</a:t>
            </a:r>
          </a:p>
          <a:p>
            <a:pPr lvl="1"/>
            <a:r>
              <a:rPr lang="de-AT" b="1" dirty="0" smtClean="0"/>
              <a:t>Arbeitssicherheit </a:t>
            </a:r>
          </a:p>
          <a:p>
            <a:pPr lvl="1"/>
            <a:r>
              <a:rPr lang="de-AT" b="1" dirty="0" smtClean="0"/>
              <a:t>Über-Unterforderung</a:t>
            </a:r>
            <a:r>
              <a:rPr lang="de-AT" dirty="0" smtClean="0"/>
              <a:t> achten</a:t>
            </a:r>
          </a:p>
          <a:p>
            <a:pPr lvl="1"/>
            <a:r>
              <a:rPr lang="de-AT" b="1" dirty="0" smtClean="0"/>
              <a:t>Führungskultur</a:t>
            </a:r>
            <a:r>
              <a:rPr lang="de-AT" dirty="0" smtClean="0"/>
              <a:t> und Unterstützung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772400" cy="1362075"/>
          </a:xfrm>
        </p:spPr>
        <p:txBody>
          <a:bodyPr/>
          <a:lstStyle/>
          <a:p>
            <a:r>
              <a:rPr lang="de-AT" dirty="0" smtClean="0"/>
              <a:t>Betriebliche Gesundheitsförderung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1500187"/>
          </a:xfrm>
        </p:spPr>
        <p:txBody>
          <a:bodyPr/>
          <a:lstStyle/>
          <a:p>
            <a:pPr algn="ctr">
              <a:buNone/>
            </a:pPr>
            <a:r>
              <a:rPr lang="de-AT" b="1" dirty="0" smtClean="0"/>
              <a:t>... Bedeutet, die gesamte Organisation unter Beteiligung aller Mitarbeitenden systematisch gesünder zu gestalten </a:t>
            </a:r>
            <a:endParaRPr lang="de-A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Leitlinien der BGF…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b="1" dirty="0" smtClean="0"/>
              <a:t>Ganzheitlichkeit </a:t>
            </a:r>
          </a:p>
          <a:p>
            <a:pPr lvl="1">
              <a:buNone/>
            </a:pPr>
            <a:r>
              <a:rPr lang="de-AT" dirty="0" smtClean="0"/>
              <a:t>Gesundheitsverständnis, Verhältnisse am Arbeitsplatz, persönliches Verhalten</a:t>
            </a:r>
          </a:p>
          <a:p>
            <a:r>
              <a:rPr lang="de-AT" sz="2400" b="1" dirty="0" smtClean="0"/>
              <a:t>Partizipation</a:t>
            </a:r>
          </a:p>
          <a:p>
            <a:pPr lvl="1">
              <a:buNone/>
            </a:pPr>
            <a:r>
              <a:rPr lang="de-AT" dirty="0" smtClean="0"/>
              <a:t>Einbeziehung aller Mitarbeiter/innen </a:t>
            </a:r>
          </a:p>
          <a:p>
            <a:r>
              <a:rPr lang="de-AT" sz="2400" b="1" dirty="0" smtClean="0"/>
              <a:t>Projektmanagement </a:t>
            </a:r>
          </a:p>
          <a:p>
            <a:pPr lvl="1">
              <a:buNone/>
            </a:pPr>
            <a:r>
              <a:rPr lang="de-AT" dirty="0" smtClean="0"/>
              <a:t>Planung, Ausführung, Kontrolle und Bewertung</a:t>
            </a:r>
          </a:p>
          <a:p>
            <a:r>
              <a:rPr lang="de-AT" sz="2400" b="1" dirty="0" smtClean="0"/>
              <a:t>Integration</a:t>
            </a:r>
          </a:p>
          <a:p>
            <a:pPr lvl="1">
              <a:buNone/>
            </a:pPr>
            <a:r>
              <a:rPr lang="de-AT" dirty="0" smtClean="0"/>
              <a:t>In Betriebliche Strukturen und Unternehmensphilosophie</a:t>
            </a:r>
          </a:p>
          <a:p>
            <a:pPr>
              <a:buNone/>
            </a:pPr>
            <a:r>
              <a:rPr lang="de-AT" dirty="0" smtClean="0"/>
              <a:t>	</a:t>
            </a: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Bildschirmpräsentation (4:3)</PresentationFormat>
  <Paragraphs>154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Folie 1</vt:lpstr>
      <vt:lpstr>Christoph Schnitter </vt:lpstr>
      <vt:lpstr>Martin Migschitz </vt:lpstr>
      <vt:lpstr>Projektvorstellung BetriebsFitService</vt:lpstr>
      <vt:lpstr>Gesundheit und Arbeitsfähigkeit sind MEGATHEMEN unserer Arbeitswelt </vt:lpstr>
      <vt:lpstr>Gesundheit? </vt:lpstr>
      <vt:lpstr>Gesundheit im Betrieb</vt:lpstr>
      <vt:lpstr>Betriebliche Gesundheitsförderung</vt:lpstr>
      <vt:lpstr>Leitlinien der BGF…</vt:lpstr>
      <vt:lpstr>Stufenmodell der BGF…</vt:lpstr>
      <vt:lpstr>Warum das BetriebsFitService?</vt:lpstr>
      <vt:lpstr>Die vier Säulen vom BetriebsFitService </vt:lpstr>
      <vt:lpstr>Ablauf des BetriebsFitService </vt:lpstr>
      <vt:lpstr>Ablauf des BetriebsFitService </vt:lpstr>
      <vt:lpstr>Wie wichtig ist Ihnen Gesundheit? Wahrnehmung der Gesundheit </vt:lpstr>
      <vt:lpstr>Ressourcen im Betrieb?</vt:lpstr>
      <vt:lpstr>Was sind aus Ihrer Sicht die wichtigsten arbeitsbedingten gesundheitsfördernden Faktoren? </vt:lpstr>
      <vt:lpstr>Was belastet derzeit die Gesundheit im Betrieb? </vt:lpstr>
      <vt:lpstr>Wie sollen die Belastungen minimiert werden?</vt:lpstr>
      <vt:lpstr>Wo gibt es Verbesserungspotentiale? </vt:lpstr>
      <vt:lpstr>Umsetzung?</vt:lpstr>
      <vt:lpstr>Auswertung </vt:lpstr>
      <vt:lpstr>Mögliche Workshop- und Vortragsangebote</vt:lpstr>
      <vt:lpstr>Mögliche Workshop- und Vortragsangebote</vt:lpstr>
      <vt:lpstr>Mögliche Workshop – und Vortragsangebote</vt:lpstr>
      <vt:lpstr>Weiterer Ablauf - Fahrplan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SPORTUNION Burgenland  Bezirksversammlungen</dc:title>
  <dc:creator>Karin Csitkovics</dc:creator>
  <cp:lastModifiedBy>UNION-Projekt</cp:lastModifiedBy>
  <cp:revision>353</cp:revision>
  <dcterms:created xsi:type="dcterms:W3CDTF">2010-02-20T13:18:29Z</dcterms:created>
  <dcterms:modified xsi:type="dcterms:W3CDTF">2017-05-10T07:39:25Z</dcterms:modified>
</cp:coreProperties>
</file>